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87" r:id="rId4"/>
    <p:sldMasterId id="2147483688" r:id="rId5"/>
    <p:sldMasterId id="2147483689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d1d3d64587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d1d3d64587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d1d3d64587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d1d3d64587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d1d3d64587_0_1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2d1d3d64587_0_1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d1d3d64587_0_1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2d1d3d64587_0_1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2d1d3d64587_0_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2d1d3d64587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2d1d3d64587_0_2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2d1d3d64587_0_2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d1d3d64587_0_2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2d1d3d64587_0_2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d1d3d64587_0_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2d1d3d64587_0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2">
  <p:cSld name="TITLE_2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97" name="Google Shape;97;p2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98" name="Google Shape;98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2 1">
  <p:cSld name="TITLE_2_1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01" name="Google Shape;101;p2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02" name="Google Shape;102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2 2">
  <p:cSld name="TITLE_2_2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05" name="Google Shape;105;p2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06" name="Google Shape;106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3" name="Google Shape;113;p2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14" name="Google Shape;114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17" name="Google Shape;117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0" name="Google Shape;120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21" name="Google Shape;121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4" name="Google Shape;124;p3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25" name="Google Shape;125;p32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26" name="Google Shape;126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9" name="Google Shape;129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2" name="Google Shape;132;p3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33" name="Google Shape;133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5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6" name="Google Shape;136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36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40" name="Google Shape;140;p36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41" name="Google Shape;141;p3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42" name="Google Shape;142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145" name="Google Shape;145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8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48" name="Google Shape;148;p38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49" name="Google Shape;149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2 1">
  <p:cSld name="TITLE_2_1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54" name="Google Shape;154;p4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55" name="Google Shape;155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1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8" name="Google Shape;158;p41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159" name="Google Shape;159;p4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60" name="Google Shape;160;p4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61" name="Google Shape;161;p4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2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4" name="Google Shape;164;p42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65" name="Google Shape;165;p42"/>
          <p:cNvSpPr txBox="1"/>
          <p:nvPr>
            <p:ph idx="1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66" name="Google Shape;166;p4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67" name="Google Shape;167;p4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68" name="Google Shape;168;p4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24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5" Type="http://schemas.openxmlformats.org/officeDocument/2006/relationships/theme" Target="../theme/theme4.xml"/><Relationship Id="rId1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09" name="Google Shape;109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10" name="Google Shape;110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lt2"/>
                </a:solidFill>
              </a:defRPr>
            </a:lvl1pPr>
            <a:lvl2pPr lvl="1" rtl="0" algn="r">
              <a:buNone/>
              <a:defRPr sz="1000">
                <a:solidFill>
                  <a:schemeClr val="lt2"/>
                </a:solidFill>
              </a:defRPr>
            </a:lvl2pPr>
            <a:lvl3pPr lvl="2" rtl="0" algn="r">
              <a:buNone/>
              <a:defRPr sz="1000">
                <a:solidFill>
                  <a:schemeClr val="lt2"/>
                </a:solidFill>
              </a:defRPr>
            </a:lvl3pPr>
            <a:lvl4pPr lvl="3" rtl="0" algn="r">
              <a:buNone/>
              <a:defRPr sz="1000">
                <a:solidFill>
                  <a:schemeClr val="lt2"/>
                </a:solidFill>
              </a:defRPr>
            </a:lvl4pPr>
            <a:lvl5pPr lvl="4" rtl="0" algn="r">
              <a:buNone/>
              <a:defRPr sz="1000">
                <a:solidFill>
                  <a:schemeClr val="lt2"/>
                </a:solidFill>
              </a:defRPr>
            </a:lvl5pPr>
            <a:lvl6pPr lvl="5" rtl="0" algn="r">
              <a:buNone/>
              <a:defRPr sz="1000">
                <a:solidFill>
                  <a:schemeClr val="lt2"/>
                </a:solidFill>
              </a:defRPr>
            </a:lvl6pPr>
            <a:lvl7pPr lvl="6" rtl="0" algn="r">
              <a:buNone/>
              <a:defRPr sz="1000">
                <a:solidFill>
                  <a:schemeClr val="lt2"/>
                </a:solidFill>
              </a:defRPr>
            </a:lvl7pPr>
            <a:lvl8pPr lvl="7" rtl="0" algn="r">
              <a:buNone/>
              <a:defRPr sz="1000">
                <a:solidFill>
                  <a:schemeClr val="lt2"/>
                </a:solidFill>
              </a:defRPr>
            </a:lvl8pPr>
            <a:lvl9pPr lvl="8" rtl="0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tejoin.com/scroll/924433943" TargetMode="External"/><Relationship Id="rId4" Type="http://schemas.openxmlformats.org/officeDocument/2006/relationships/image" Target="../media/image11.jpg"/><Relationship Id="rId5" Type="http://schemas.openxmlformats.org/officeDocument/2006/relationships/image" Target="../media/image15.png"/><Relationship Id="rId6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jp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16.png"/><Relationship Id="rId6" Type="http://schemas.openxmlformats.org/officeDocument/2006/relationships/image" Target="../media/image7.png"/><Relationship Id="rId7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0.png"/><Relationship Id="rId6" Type="http://schemas.openxmlformats.org/officeDocument/2006/relationships/image" Target="../media/image14.png"/><Relationship Id="rId7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jp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jpg"/><Relationship Id="rId4" Type="http://schemas.openxmlformats.org/officeDocument/2006/relationships/image" Target="../media/image8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43"/>
          <p:cNvSpPr txBox="1"/>
          <p:nvPr>
            <p:ph type="title"/>
          </p:nvPr>
        </p:nvSpPr>
        <p:spPr>
          <a:xfrm>
            <a:off x="468450" y="210400"/>
            <a:ext cx="78513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FFFFFF"/>
                </a:solidFill>
              </a:rPr>
              <a:t>Mascot Update</a:t>
            </a:r>
            <a:endParaRPr sz="60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4300">
                <a:solidFill>
                  <a:srgbClr val="FFFFFF"/>
                </a:solidFill>
              </a:rPr>
              <a:t>Preliminary results for ideas are in…</a:t>
            </a:r>
            <a:endParaRPr i="1" sz="43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4300">
                <a:solidFill>
                  <a:srgbClr val="FFFFFF"/>
                </a:solidFill>
              </a:rPr>
              <a:t>May 5th, 2024</a:t>
            </a:r>
            <a:endParaRPr i="1" sz="43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55">
                <a:solidFill>
                  <a:schemeClr val="lt1"/>
                </a:solidFill>
                <a:highlight>
                  <a:schemeClr val="dk1"/>
                </a:highlight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https://tejoin.com/scroll/</a:t>
            </a:r>
            <a:r>
              <a:rPr lang="en" sz="2505">
                <a:solidFill>
                  <a:schemeClr val="lt1"/>
                </a:solidFill>
                <a:highlight>
                  <a:schemeClr val="dk1"/>
                </a:highlight>
              </a:rPr>
              <a:t>269398709</a:t>
            </a:r>
            <a:endParaRPr i="1" sz="55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1800"/>
              </a:spcBef>
              <a:spcAft>
                <a:spcPts val="0"/>
              </a:spcAft>
              <a:buNone/>
            </a:pPr>
            <a:r>
              <a:t/>
            </a:r>
            <a:endParaRPr b="1" i="1" sz="3700">
              <a:solidFill>
                <a:srgbClr val="FFFFFF"/>
              </a:solidFill>
            </a:endParaRPr>
          </a:p>
        </p:txBody>
      </p:sp>
      <p:pic>
        <p:nvPicPr>
          <p:cNvPr id="174" name="Google Shape;174;p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08825" y="4599151"/>
            <a:ext cx="2735174" cy="54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4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08825" y="1856900"/>
            <a:ext cx="2582525" cy="254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4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08750" y="3742125"/>
            <a:ext cx="1329450" cy="132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4"/>
          <p:cNvSpPr txBox="1"/>
          <p:nvPr>
            <p:ph type="title"/>
          </p:nvPr>
        </p:nvSpPr>
        <p:spPr>
          <a:xfrm>
            <a:off x="311700" y="2270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u="sng">
                <a:solidFill>
                  <a:schemeClr val="lt1"/>
                </a:solidFill>
              </a:rPr>
              <a:t>Top 20 Names Rated in ThroughtExchange</a:t>
            </a:r>
            <a:r>
              <a:rPr lang="en" sz="2600">
                <a:solidFill>
                  <a:schemeClr val="lt1"/>
                </a:solidFill>
              </a:rPr>
              <a:t>…..so far…..</a:t>
            </a:r>
            <a:endParaRPr i="1" sz="26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44"/>
          <p:cNvSpPr txBox="1"/>
          <p:nvPr>
            <p:ph idx="1" type="body"/>
          </p:nvPr>
        </p:nvSpPr>
        <p:spPr>
          <a:xfrm>
            <a:off x="246325" y="9774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Red Storm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Red Hawks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Ravens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Raptors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Engineers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Mustangs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Red Tide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Red Thunder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Railriders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Mechanicville M’s</a:t>
            </a:r>
            <a:endParaRPr sz="2700">
              <a:solidFill>
                <a:schemeClr val="lt1"/>
              </a:solidFill>
            </a:endParaRPr>
          </a:p>
        </p:txBody>
      </p:sp>
      <p:sp>
        <p:nvSpPr>
          <p:cNvPr id="183" name="Google Shape;183;p44"/>
          <p:cNvSpPr txBox="1"/>
          <p:nvPr>
            <p:ph idx="2" type="body"/>
          </p:nvPr>
        </p:nvSpPr>
        <p:spPr>
          <a:xfrm>
            <a:off x="4832400" y="977425"/>
            <a:ext cx="3999900" cy="376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Red Bulls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Cardinals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Railroaders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Conductors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River Rats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Tornadoes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Iron Horses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Big Red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Red Dragons</a:t>
            </a:r>
            <a:endParaRPr sz="2700">
              <a:solidFill>
                <a:schemeClr val="lt1"/>
              </a:solidFill>
            </a:endParaRPr>
          </a:p>
          <a:p>
            <a:pPr indent="-40005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Char char="➢"/>
            </a:pPr>
            <a:r>
              <a:rPr lang="en" sz="2700">
                <a:solidFill>
                  <a:schemeClr val="lt1"/>
                </a:solidFill>
              </a:rPr>
              <a:t>Mechanics</a:t>
            </a:r>
            <a:endParaRPr sz="27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45"/>
          <p:cNvSpPr txBox="1"/>
          <p:nvPr>
            <p:ph type="title"/>
          </p:nvPr>
        </p:nvSpPr>
        <p:spPr>
          <a:xfrm>
            <a:off x="490250" y="450150"/>
            <a:ext cx="78513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FFFFFF"/>
                </a:solidFill>
              </a:rPr>
              <a:t>Some sample comments from the survey…</a:t>
            </a:r>
            <a:endParaRPr i="1" sz="43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3700">
              <a:solidFill>
                <a:srgbClr val="FFFFFF"/>
              </a:solidFill>
            </a:endParaRPr>
          </a:p>
        </p:txBody>
      </p:sp>
      <p:pic>
        <p:nvPicPr>
          <p:cNvPr id="189" name="Google Shape;189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08825" y="4599151"/>
            <a:ext cx="2735174" cy="54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2075" y="2858950"/>
            <a:ext cx="1946725" cy="1946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46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6" name="Google Shape;196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6675" y="1094075"/>
            <a:ext cx="8476550" cy="649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6663" y="4062202"/>
            <a:ext cx="8657874" cy="5825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4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6677" y="72486"/>
            <a:ext cx="8657851" cy="8577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4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86677" y="1907500"/>
            <a:ext cx="8657851" cy="713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4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36625" y="2948800"/>
            <a:ext cx="8670736" cy="85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7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06" name="Google Shape;206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6900" y="188275"/>
            <a:ext cx="56388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4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7850" y="3924525"/>
            <a:ext cx="5638800" cy="104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4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70025" y="2867475"/>
            <a:ext cx="5734050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4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2463" y="1984600"/>
            <a:ext cx="5019675" cy="781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4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551938" y="1174075"/>
            <a:ext cx="5438775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48"/>
          <p:cNvSpPr txBox="1"/>
          <p:nvPr>
            <p:ph type="title"/>
          </p:nvPr>
        </p:nvSpPr>
        <p:spPr>
          <a:xfrm>
            <a:off x="490250" y="450150"/>
            <a:ext cx="78513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FFFFFF"/>
                </a:solidFill>
              </a:rPr>
              <a:t>Next Steps</a:t>
            </a:r>
            <a:endParaRPr i="1" sz="43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3700">
              <a:solidFill>
                <a:srgbClr val="FFFFFF"/>
              </a:solidFill>
            </a:endParaRPr>
          </a:p>
        </p:txBody>
      </p:sp>
      <p:pic>
        <p:nvPicPr>
          <p:cNvPr id="216" name="Google Shape;216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08825" y="4599151"/>
            <a:ext cx="2735174" cy="54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4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30025" y="2658925"/>
            <a:ext cx="2571750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9"/>
          <p:cNvSpPr txBox="1"/>
          <p:nvPr>
            <p:ph idx="1" type="body"/>
          </p:nvPr>
        </p:nvSpPr>
        <p:spPr>
          <a:xfrm>
            <a:off x="268625" y="1290475"/>
            <a:ext cx="8520600" cy="327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Char char="●"/>
            </a:pPr>
            <a:r>
              <a:rPr lang="en" sz="2100">
                <a:solidFill>
                  <a:srgbClr val="FFFFFF"/>
                </a:solidFill>
              </a:rPr>
              <a:t>Student cabinet members and building admin review </a:t>
            </a:r>
            <a:endParaRPr sz="2100">
              <a:solidFill>
                <a:srgbClr val="FFFFFF"/>
              </a:solidFill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Char char="●"/>
            </a:pPr>
            <a:r>
              <a:rPr lang="en" sz="2100">
                <a:solidFill>
                  <a:srgbClr val="FFFFFF"/>
                </a:solidFill>
              </a:rPr>
              <a:t>Results/recommendations to the Board of Education to be reviewed and considered</a:t>
            </a:r>
            <a:endParaRPr sz="2100">
              <a:solidFill>
                <a:srgbClr val="FFFFFF"/>
              </a:solidFill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Char char="●"/>
            </a:pPr>
            <a:r>
              <a:rPr lang="en" sz="2100">
                <a:solidFill>
                  <a:srgbClr val="FFFFFF"/>
                </a:solidFill>
              </a:rPr>
              <a:t>Board reviews recommended options</a:t>
            </a:r>
            <a:endParaRPr sz="2100">
              <a:solidFill>
                <a:srgbClr val="FFFFFF"/>
              </a:solidFill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Char char="●"/>
            </a:pPr>
            <a:r>
              <a:rPr lang="en" sz="2100">
                <a:solidFill>
                  <a:srgbClr val="FFFFFF"/>
                </a:solidFill>
              </a:rPr>
              <a:t>Board votes on resolution if/when applicable</a:t>
            </a:r>
            <a:endParaRPr sz="2100">
              <a:solidFill>
                <a:srgbClr val="FFFFFF"/>
              </a:solidFill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Char char="●"/>
            </a:pPr>
            <a:r>
              <a:rPr lang="en" sz="2100">
                <a:solidFill>
                  <a:srgbClr val="FFFFFF"/>
                </a:solidFill>
              </a:rPr>
              <a:t>New mascot takes effect at designated time</a:t>
            </a:r>
            <a:endParaRPr sz="2100">
              <a:solidFill>
                <a:srgbClr val="FFFFFF"/>
              </a:solidFill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Char char="●"/>
            </a:pPr>
            <a:r>
              <a:rPr lang="en" sz="2100">
                <a:solidFill>
                  <a:srgbClr val="FFFFFF"/>
                </a:solidFill>
              </a:rPr>
              <a:t>Apparel, fixtures, turf field, furniture, etc. follows schedule to be replaced</a:t>
            </a:r>
            <a:endParaRPr sz="3000">
              <a:solidFill>
                <a:srgbClr val="FFFFFF"/>
              </a:solidFill>
            </a:endParaRPr>
          </a:p>
        </p:txBody>
      </p:sp>
      <p:pic>
        <p:nvPicPr>
          <p:cNvPr id="223" name="Google Shape;223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08825" y="4599151"/>
            <a:ext cx="2735174" cy="54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4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68699" y="84275"/>
            <a:ext cx="1396500" cy="120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5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Questions/Comments</a:t>
            </a:r>
            <a:endParaRPr/>
          </a:p>
        </p:txBody>
      </p:sp>
      <p:sp>
        <p:nvSpPr>
          <p:cNvPr id="230" name="Google Shape;230;p5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