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324" r:id="rId2"/>
    <p:sldId id="325" r:id="rId3"/>
    <p:sldId id="326" r:id="rId4"/>
    <p:sldId id="327" r:id="rId5"/>
    <p:sldId id="328" r:id="rId6"/>
    <p:sldId id="329" r:id="rId7"/>
    <p:sldId id="330"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21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5" d="100"/>
          <a:sy n="115" d="100"/>
        </p:scale>
        <p:origin x="564" y="84"/>
      </p:cViewPr>
      <p:guideLst>
        <p:guide orient="horz" pos="1620"/>
        <p:guide pos="2880"/>
        <p:guide orient="horz" pos="2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12383d1d7ef_1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0" name="Google Shape;600;g12383d1d7ef_1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Google Shape;604;g12383d1d7ef_1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5" name="Google Shape;605;g12383d1d7ef_1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8"/>
        <p:cNvGrpSpPr/>
        <p:nvPr/>
      </p:nvGrpSpPr>
      <p:grpSpPr>
        <a:xfrm>
          <a:off x="0" y="0"/>
          <a:ext cx="0" cy="0"/>
          <a:chOff x="0" y="0"/>
          <a:chExt cx="0" cy="0"/>
        </a:xfrm>
      </p:grpSpPr>
      <p:sp>
        <p:nvSpPr>
          <p:cNvPr id="609" name="Google Shape;609;g12383d1d7ef_1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0" name="Google Shape;610;g12383d1d7ef_1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3"/>
        <p:cNvGrpSpPr/>
        <p:nvPr/>
      </p:nvGrpSpPr>
      <p:grpSpPr>
        <a:xfrm>
          <a:off x="0" y="0"/>
          <a:ext cx="0" cy="0"/>
          <a:chOff x="0" y="0"/>
          <a:chExt cx="0" cy="0"/>
        </a:xfrm>
      </p:grpSpPr>
      <p:sp>
        <p:nvSpPr>
          <p:cNvPr id="614" name="Google Shape;614;g12383d1d7ef_1_1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5" name="Google Shape;615;g12383d1d7ef_1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9"/>
        <p:cNvGrpSpPr/>
        <p:nvPr/>
      </p:nvGrpSpPr>
      <p:grpSpPr>
        <a:xfrm>
          <a:off x="0" y="0"/>
          <a:ext cx="0" cy="0"/>
          <a:chOff x="0" y="0"/>
          <a:chExt cx="0" cy="0"/>
        </a:xfrm>
      </p:grpSpPr>
      <p:sp>
        <p:nvSpPr>
          <p:cNvPr id="620" name="Google Shape;620;g12383d1d7ef_1_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1" name="Google Shape;621;g12383d1d7ef_1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4"/>
        <p:cNvGrpSpPr/>
        <p:nvPr/>
      </p:nvGrpSpPr>
      <p:grpSpPr>
        <a:xfrm>
          <a:off x="0" y="0"/>
          <a:ext cx="0" cy="0"/>
          <a:chOff x="0" y="0"/>
          <a:chExt cx="0" cy="0"/>
        </a:xfrm>
      </p:grpSpPr>
      <p:sp>
        <p:nvSpPr>
          <p:cNvPr id="625" name="Google Shape;625;g12383d1d7ef_1_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6" name="Google Shape;626;g12383d1d7ef_1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9"/>
        <p:cNvGrpSpPr/>
        <p:nvPr/>
      </p:nvGrpSpPr>
      <p:grpSpPr>
        <a:xfrm>
          <a:off x="0" y="0"/>
          <a:ext cx="0" cy="0"/>
          <a:chOff x="0" y="0"/>
          <a:chExt cx="0" cy="0"/>
        </a:xfrm>
      </p:grpSpPr>
      <p:sp>
        <p:nvSpPr>
          <p:cNvPr id="630" name="Google Shape;630;g12383d1d7ef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1" name="Google Shape;631;g12383d1d7ef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9">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2" name="Google Shape;602;p81"/>
          <p:cNvSpPr txBox="1">
            <a:spLocks noGrp="1"/>
          </p:cNvSpPr>
          <p:nvPr>
            <p:ph type="title"/>
          </p:nvPr>
        </p:nvSpPr>
        <p:spPr>
          <a:xfrm>
            <a:off x="245650" y="450150"/>
            <a:ext cx="8705400" cy="409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rgbClr val="FFFFFF"/>
                </a:solidFill>
              </a:rPr>
              <a:t>Property Value Reassessment and Your School Taxes</a:t>
            </a:r>
            <a:endParaRPr b="1">
              <a:solidFill>
                <a:srgbClr val="FFFFFF"/>
              </a:solidFill>
            </a:endParaRPr>
          </a:p>
          <a:p>
            <a:pPr marL="0" lvl="0" indent="0" algn="ctr" rtl="0">
              <a:spcBef>
                <a:spcPts val="0"/>
              </a:spcBef>
              <a:spcAft>
                <a:spcPts val="0"/>
              </a:spcAft>
              <a:buNone/>
            </a:pPr>
            <a:endParaRPr b="1">
              <a:solidFill>
                <a:srgbClr val="FFFFFF"/>
              </a:solidFill>
            </a:endParaRPr>
          </a:p>
          <a:p>
            <a:pPr marL="0" lvl="0" indent="0" algn="ctr" rtl="0">
              <a:spcBef>
                <a:spcPts val="0"/>
              </a:spcBef>
              <a:spcAft>
                <a:spcPts val="0"/>
              </a:spcAft>
              <a:buNone/>
            </a:pPr>
            <a:r>
              <a:rPr lang="en" b="1">
                <a:solidFill>
                  <a:srgbClr val="FFFFFF"/>
                </a:solidFill>
              </a:rPr>
              <a:t>What does it mean for you?</a:t>
            </a:r>
            <a:endParaRPr b="1">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sp>
        <p:nvSpPr>
          <p:cNvPr id="607" name="Google Shape;607;p82"/>
          <p:cNvSpPr txBox="1">
            <a:spLocks noGrp="1"/>
          </p:cNvSpPr>
          <p:nvPr>
            <p:ph type="title"/>
          </p:nvPr>
        </p:nvSpPr>
        <p:spPr>
          <a:xfrm>
            <a:off x="490250" y="450150"/>
            <a:ext cx="8123100" cy="4386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FFFFFF"/>
                </a:solidFill>
              </a:rPr>
              <a:t>Does a property  reassessment increase the amount that schools collect in taxes?  </a:t>
            </a:r>
            <a:endParaRPr>
              <a:solidFill>
                <a:srgbClr val="FFFFFF"/>
              </a:solidFill>
            </a:endParaRPr>
          </a:p>
          <a:p>
            <a:pPr marL="0" lvl="0" indent="0" algn="l" rtl="0">
              <a:spcBef>
                <a:spcPts val="0"/>
              </a:spcBef>
              <a:spcAft>
                <a:spcPts val="0"/>
              </a:spcAft>
              <a:buNone/>
            </a:pPr>
            <a:endParaRPr sz="2000">
              <a:solidFill>
                <a:srgbClr val="FFFFFF"/>
              </a:solidFill>
            </a:endParaRPr>
          </a:p>
          <a:p>
            <a:pPr marL="0" lvl="0" indent="0" algn="r" rtl="0">
              <a:spcBef>
                <a:spcPts val="0"/>
              </a:spcBef>
              <a:spcAft>
                <a:spcPts val="0"/>
              </a:spcAft>
              <a:buNone/>
            </a:pPr>
            <a:r>
              <a:rPr lang="en" sz="5900" b="1">
                <a:solidFill>
                  <a:srgbClr val="FFFFFF"/>
                </a:solidFill>
              </a:rPr>
              <a:t>NO it does NOT!</a:t>
            </a:r>
            <a:endParaRPr sz="5900" b="1">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1"/>
        <p:cNvGrpSpPr/>
        <p:nvPr/>
      </p:nvGrpSpPr>
      <p:grpSpPr>
        <a:xfrm>
          <a:off x="0" y="0"/>
          <a:ext cx="0" cy="0"/>
          <a:chOff x="0" y="0"/>
          <a:chExt cx="0" cy="0"/>
        </a:xfrm>
      </p:grpSpPr>
      <p:sp>
        <p:nvSpPr>
          <p:cNvPr id="612" name="Google Shape;612;p83"/>
          <p:cNvSpPr txBox="1">
            <a:spLocks noGrp="1"/>
          </p:cNvSpPr>
          <p:nvPr>
            <p:ph type="title"/>
          </p:nvPr>
        </p:nvSpPr>
        <p:spPr>
          <a:xfrm>
            <a:off x="0" y="450150"/>
            <a:ext cx="9144000" cy="4693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200">
                <a:solidFill>
                  <a:srgbClr val="FFFFFF"/>
                </a:solidFill>
              </a:rPr>
              <a:t>With a reassessment comes a shift in the tax burden to those whose property values have risen. However, this process does </a:t>
            </a:r>
            <a:r>
              <a:rPr lang="en" sz="4200" b="1" u="sng">
                <a:solidFill>
                  <a:srgbClr val="FFFFFF"/>
                </a:solidFill>
              </a:rPr>
              <a:t>NOT</a:t>
            </a:r>
            <a:r>
              <a:rPr lang="en" sz="4200" b="1">
                <a:solidFill>
                  <a:srgbClr val="FFFFFF"/>
                </a:solidFill>
              </a:rPr>
              <a:t> </a:t>
            </a:r>
            <a:r>
              <a:rPr lang="en" sz="4200">
                <a:solidFill>
                  <a:srgbClr val="FFFFFF"/>
                </a:solidFill>
              </a:rPr>
              <a:t>result in new revenue for the school district </a:t>
            </a:r>
            <a:endParaRPr sz="4200">
              <a:solidFill>
                <a:srgbClr val="FFFFFF"/>
              </a:solidFill>
            </a:endParaRPr>
          </a:p>
          <a:p>
            <a:pPr marL="0" lvl="0" indent="0" algn="l" rtl="0">
              <a:spcBef>
                <a:spcPts val="0"/>
              </a:spcBef>
              <a:spcAft>
                <a:spcPts val="0"/>
              </a:spcAft>
              <a:buNone/>
            </a:pPr>
            <a:endParaRPr sz="900">
              <a:solidFill>
                <a:srgbClr val="FFFFFF"/>
              </a:solidFill>
            </a:endParaRPr>
          </a:p>
          <a:p>
            <a:pPr marL="0" lvl="0" indent="0" algn="l" rtl="0">
              <a:spcBef>
                <a:spcPts val="0"/>
              </a:spcBef>
              <a:spcAft>
                <a:spcPts val="0"/>
              </a:spcAft>
              <a:buNone/>
            </a:pPr>
            <a:r>
              <a:rPr lang="en" sz="3400">
                <a:solidFill>
                  <a:srgbClr val="FFFFFF"/>
                </a:solidFill>
              </a:rPr>
              <a:t>(</a:t>
            </a:r>
            <a:r>
              <a:rPr lang="en" sz="3200" i="1">
                <a:solidFill>
                  <a:srgbClr val="FFFFFF"/>
                </a:solidFill>
              </a:rPr>
              <a:t>The school district is not asking for nor receiving more money as a result of a reassessment</a:t>
            </a:r>
            <a:r>
              <a:rPr lang="en" sz="3400">
                <a:solidFill>
                  <a:srgbClr val="FFFFFF"/>
                </a:solidFill>
              </a:rPr>
              <a:t>).</a:t>
            </a:r>
            <a:endParaRPr sz="3400">
              <a:solidFill>
                <a:srgbClr val="FFFFFF"/>
              </a:solidFill>
            </a:endParaRPr>
          </a:p>
          <a:p>
            <a:pPr marL="0" lvl="0" indent="0" algn="r" rtl="0">
              <a:spcBef>
                <a:spcPts val="0"/>
              </a:spcBef>
              <a:spcAft>
                <a:spcPts val="0"/>
              </a:spcAft>
              <a:buNone/>
            </a:pPr>
            <a:endParaRPr>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6"/>
        <p:cNvGrpSpPr/>
        <p:nvPr/>
      </p:nvGrpSpPr>
      <p:grpSpPr>
        <a:xfrm>
          <a:off x="0" y="0"/>
          <a:ext cx="0" cy="0"/>
          <a:chOff x="0" y="0"/>
          <a:chExt cx="0" cy="0"/>
        </a:xfrm>
      </p:grpSpPr>
      <p:sp>
        <p:nvSpPr>
          <p:cNvPr id="617" name="Google Shape;617;p84"/>
          <p:cNvSpPr txBox="1">
            <a:spLocks noGrp="1"/>
          </p:cNvSpPr>
          <p:nvPr>
            <p:ph type="title"/>
          </p:nvPr>
        </p:nvSpPr>
        <p:spPr>
          <a:xfrm>
            <a:off x="96450" y="-37300"/>
            <a:ext cx="4050000" cy="4853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300">
                <a:solidFill>
                  <a:srgbClr val="FFFFFF"/>
                </a:solidFill>
              </a:rPr>
              <a:t>Think of the tax levy as a pie - a finite amount - although reassessment MAY impact how the pie is cut, the size of the pie as a whole is not impacted</a:t>
            </a:r>
            <a:endParaRPr sz="3500">
              <a:solidFill>
                <a:srgbClr val="FFFFFF"/>
              </a:solidFill>
            </a:endParaRPr>
          </a:p>
        </p:txBody>
      </p:sp>
      <p:pic>
        <p:nvPicPr>
          <p:cNvPr id="618" name="Google Shape;618;p84"/>
          <p:cNvPicPr preferRelativeResize="0"/>
          <p:nvPr/>
        </p:nvPicPr>
        <p:blipFill>
          <a:blip r:embed="rId3">
            <a:alphaModFix/>
          </a:blip>
          <a:stretch>
            <a:fillRect/>
          </a:stretch>
        </p:blipFill>
        <p:spPr>
          <a:xfrm>
            <a:off x="4146500" y="229450"/>
            <a:ext cx="4781550" cy="38862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2"/>
        <p:cNvGrpSpPr/>
        <p:nvPr/>
      </p:nvGrpSpPr>
      <p:grpSpPr>
        <a:xfrm>
          <a:off x="0" y="0"/>
          <a:ext cx="0" cy="0"/>
          <a:chOff x="0" y="0"/>
          <a:chExt cx="0" cy="0"/>
        </a:xfrm>
      </p:grpSpPr>
      <p:sp>
        <p:nvSpPr>
          <p:cNvPr id="623" name="Google Shape;623;p85"/>
          <p:cNvSpPr txBox="1">
            <a:spLocks noGrp="1"/>
          </p:cNvSpPr>
          <p:nvPr>
            <p:ph type="title"/>
          </p:nvPr>
        </p:nvSpPr>
        <p:spPr>
          <a:xfrm>
            <a:off x="50" y="0"/>
            <a:ext cx="9144000" cy="5143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600">
              <a:solidFill>
                <a:srgbClr val="FFFFFF"/>
              </a:solidFill>
            </a:endParaRPr>
          </a:p>
          <a:p>
            <a:pPr marL="0" lvl="0" indent="0" algn="ctr" rtl="0">
              <a:spcBef>
                <a:spcPts val="0"/>
              </a:spcBef>
              <a:spcAft>
                <a:spcPts val="0"/>
              </a:spcAft>
              <a:buNone/>
            </a:pPr>
            <a:r>
              <a:rPr lang="en" sz="3800">
                <a:solidFill>
                  <a:srgbClr val="FFFFFF"/>
                </a:solidFill>
              </a:rPr>
              <a:t>In other words, the assessment/assessor does not impact the size of the pie - just ensures that the pie is cut up fairly - so that taxes are fairly distributed.</a:t>
            </a:r>
            <a:endParaRPr sz="3800">
              <a:solidFill>
                <a:srgbClr val="FFFFFF"/>
              </a:solidFill>
            </a:endParaRPr>
          </a:p>
          <a:p>
            <a:pPr marL="0" lvl="0" indent="0" algn="ctr" rtl="0">
              <a:spcBef>
                <a:spcPts val="0"/>
              </a:spcBef>
              <a:spcAft>
                <a:spcPts val="0"/>
              </a:spcAft>
              <a:buNone/>
            </a:pPr>
            <a:endParaRPr>
              <a:solidFill>
                <a:srgbClr val="FFFFFF"/>
              </a:solidFill>
            </a:endParaRPr>
          </a:p>
          <a:p>
            <a:pPr marL="0" lvl="0" indent="0" algn="ctr" rtl="0">
              <a:spcBef>
                <a:spcPts val="0"/>
              </a:spcBef>
              <a:spcAft>
                <a:spcPts val="0"/>
              </a:spcAft>
              <a:buNone/>
            </a:pPr>
            <a:r>
              <a:rPr lang="en">
                <a:solidFill>
                  <a:srgbClr val="FFFFFF"/>
                </a:solidFill>
              </a:rPr>
              <a:t>THE AMOUNT OF THE TAX LEVY DOES NOT CHANGE</a:t>
            </a:r>
            <a:endParaRPr>
              <a:solidFill>
                <a:srgbClr val="FFFFFF"/>
              </a:solidFill>
            </a:endParaRPr>
          </a:p>
          <a:p>
            <a:pPr marL="0" lvl="0" indent="0" algn="r" rtl="0">
              <a:spcBef>
                <a:spcPts val="0"/>
              </a:spcBef>
              <a:spcAft>
                <a:spcPts val="0"/>
              </a:spcAft>
              <a:buNone/>
            </a:pPr>
            <a:endParaRPr>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7"/>
        <p:cNvGrpSpPr/>
        <p:nvPr/>
      </p:nvGrpSpPr>
      <p:grpSpPr>
        <a:xfrm>
          <a:off x="0" y="0"/>
          <a:ext cx="0" cy="0"/>
          <a:chOff x="0" y="0"/>
          <a:chExt cx="0" cy="0"/>
        </a:xfrm>
      </p:grpSpPr>
      <p:sp>
        <p:nvSpPr>
          <p:cNvPr id="628" name="Google Shape;628;p86"/>
          <p:cNvSpPr txBox="1">
            <a:spLocks noGrp="1"/>
          </p:cNvSpPr>
          <p:nvPr>
            <p:ph type="title"/>
          </p:nvPr>
        </p:nvSpPr>
        <p:spPr>
          <a:xfrm>
            <a:off x="50" y="0"/>
            <a:ext cx="9144000" cy="5143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600">
              <a:solidFill>
                <a:srgbClr val="FFFFFF"/>
              </a:solidFill>
            </a:endParaRPr>
          </a:p>
          <a:p>
            <a:pPr marL="0" lvl="0" indent="0" algn="ctr" rtl="0">
              <a:spcBef>
                <a:spcPts val="0"/>
              </a:spcBef>
              <a:spcAft>
                <a:spcPts val="0"/>
              </a:spcAft>
              <a:buNone/>
            </a:pPr>
            <a:r>
              <a:rPr lang="en" sz="3800">
                <a:solidFill>
                  <a:srgbClr val="FFFFFF"/>
                </a:solidFill>
              </a:rPr>
              <a:t>The proposed 2022-2023 budget includes a tax levy of $14,380,174.  This is the entire tax levy for all municipalities within the district:  Mechanicville, Stillwater, Halfmoon &amp; Schaghticoke and will not increase as a result of the reassessment in the City of Mechanicville.</a:t>
            </a:r>
            <a:endParaRPr>
              <a:solidFill>
                <a:srgbClr val="FFFFFF"/>
              </a:solidFill>
            </a:endParaRPr>
          </a:p>
          <a:p>
            <a:pPr marL="0" lvl="0" indent="0" algn="r" rtl="0">
              <a:spcBef>
                <a:spcPts val="0"/>
              </a:spcBef>
              <a:spcAft>
                <a:spcPts val="0"/>
              </a:spcAft>
              <a:buNone/>
            </a:pPr>
            <a:endParaRPr>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32"/>
        <p:cNvGrpSpPr/>
        <p:nvPr/>
      </p:nvGrpSpPr>
      <p:grpSpPr>
        <a:xfrm>
          <a:off x="0" y="0"/>
          <a:ext cx="0" cy="0"/>
          <a:chOff x="0" y="0"/>
          <a:chExt cx="0" cy="0"/>
        </a:xfrm>
      </p:grpSpPr>
      <p:sp>
        <p:nvSpPr>
          <p:cNvPr id="633" name="Google Shape;633;p87"/>
          <p:cNvSpPr txBox="1">
            <a:spLocks noGrp="1"/>
          </p:cNvSpPr>
          <p:nvPr>
            <p:ph type="title"/>
          </p:nvPr>
        </p:nvSpPr>
        <p:spPr>
          <a:xfrm>
            <a:off x="0" y="877225"/>
            <a:ext cx="9144000" cy="4609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200">
                <a:solidFill>
                  <a:srgbClr val="FFFFFF"/>
                </a:solidFill>
              </a:rPr>
              <a:t>The district calculates the tax rates for each municipality in August after the local assessors have finalized the assessment roles and any applicable corrections or adjustments have been made.   </a:t>
            </a:r>
            <a:endParaRPr>
              <a:solidFill>
                <a:srgbClr val="FFFFFF"/>
              </a:solidFill>
            </a:endParaRPr>
          </a:p>
          <a:p>
            <a:pPr marL="0" lvl="0" indent="0" algn="r" rtl="0">
              <a:spcBef>
                <a:spcPts val="0"/>
              </a:spcBef>
              <a:spcAft>
                <a:spcPts val="0"/>
              </a:spcAft>
              <a:buNone/>
            </a:pPr>
            <a:endParaRPr>
              <a:solidFill>
                <a:srgbClr val="FFFFFF"/>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238</Words>
  <Application>Microsoft Office PowerPoint</Application>
  <PresentationFormat>On-screen Show (16:9)</PresentationFormat>
  <Paragraphs>17</Paragraphs>
  <Slides>7</Slides>
  <Notes>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Simple Light</vt:lpstr>
      <vt:lpstr>Property Value Reassessment and Your School Taxes  What does it mean for you?</vt:lpstr>
      <vt:lpstr>Does a property  reassessment increase the amount that schools collect in taxes?    NO it does NOT!</vt:lpstr>
      <vt:lpstr>With a reassessment comes a shift in the tax burden to those whose property values have risen. However, this process does NOT result in new revenue for the school district   (The school district is not asking for nor receiving more money as a result of a reassessment). </vt:lpstr>
      <vt:lpstr>Think of the tax levy as a pie - a finite amount - although reassessment MAY impact how the pie is cut, the size of the pie as a whole is not impacted</vt:lpstr>
      <vt:lpstr> In other words, the assessment/assessor does not impact the size of the pie - just ensures that the pie is cut up fairly - so that taxes are fairly distributed.  THE AMOUNT OF THE TAX LEVY DOES NOT CHANGE </vt:lpstr>
      <vt:lpstr> The proposed 2022-2023 budget includes a tax levy of $14,380,174.  This is the entire tax levy for all municipalities within the district:  Mechanicville, Stillwater, Halfmoon &amp; Schaghticoke and will not increase as a result of the reassessment in the City of Mechanicville. </vt:lpstr>
      <vt:lpstr>The district calculates the tax rates for each municipality in August after the local assessors have finalized the assessment roles and any applicable corrections or adjustments have been made.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Property Value Reassessment and Your School Taxes  What does it mean for you?</dc:title>
  <cp:lastModifiedBy>Bryan Mccreary (Student)</cp:lastModifiedBy>
  <cp:revision>1</cp:revision>
  <dcterms:modified xsi:type="dcterms:W3CDTF">2022-04-09T15:19:39Z</dcterms:modified>
</cp:coreProperties>
</file>