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8"/>
  </p:notesMasterIdLst>
  <p:sldIdLst>
    <p:sldId id="331" r:id="rId2"/>
    <p:sldId id="332" r:id="rId3"/>
    <p:sldId id="333" r:id="rId4"/>
    <p:sldId id="334" r:id="rId5"/>
    <p:sldId id="335" r:id="rId6"/>
    <p:sldId id="336"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216">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564" y="84"/>
      </p:cViewPr>
      <p:guideLst>
        <p:guide orient="horz" pos="1620"/>
        <p:guide pos="2880"/>
        <p:guide orient="horz" pos="2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12383d1d7ef_1_1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6" name="Google Shape;636;g12383d1d7ef_1_1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9"/>
        <p:cNvGrpSpPr/>
        <p:nvPr/>
      </p:nvGrpSpPr>
      <p:grpSpPr>
        <a:xfrm>
          <a:off x="0" y="0"/>
          <a:ext cx="0" cy="0"/>
          <a:chOff x="0" y="0"/>
          <a:chExt cx="0" cy="0"/>
        </a:xfrm>
      </p:grpSpPr>
      <p:sp>
        <p:nvSpPr>
          <p:cNvPr id="640" name="Google Shape;640;g12383d1d7ef_3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1" name="Google Shape;641;g12383d1d7ef_3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Google Shape;646;g12383d1d7ef_3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7" name="Google Shape;647;g12383d1d7ef_3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12383d1d7ef_3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12383d1d7ef_3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59" name="Google Shape;659;g11e92ac1ad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0" name="Google Shape;660;g11e92ac1a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Google Shape;665;g12383d1d7ef_3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6" name="Google Shape;666;g12383d1d7ef_3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2" r:id="rId3"/>
    <p:sldLayoutId id="2147483653" r:id="rId4"/>
    <p:sldLayoutId id="2147483654" r:id="rId5"/>
    <p:sldLayoutId id="2147483655" r:id="rId6"/>
    <p:sldLayoutId id="2147483656" r:id="rId7"/>
    <p:sldLayoutId id="2147483657"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sp>
        <p:nvSpPr>
          <p:cNvPr id="638" name="Google Shape;638;p88"/>
          <p:cNvSpPr txBox="1">
            <a:spLocks noGrp="1"/>
          </p:cNvSpPr>
          <p:nvPr>
            <p:ph type="title"/>
          </p:nvPr>
        </p:nvSpPr>
        <p:spPr>
          <a:xfrm>
            <a:off x="0" y="877225"/>
            <a:ext cx="9144000" cy="4609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b="1">
                <a:solidFill>
                  <a:srgbClr val="FFFFFF"/>
                </a:solidFill>
              </a:rPr>
              <a:t>Proposed Budget Presentation</a:t>
            </a:r>
            <a:endParaRPr sz="3200" b="1">
              <a:solidFill>
                <a:srgbClr val="FFFFFF"/>
              </a:solidFill>
            </a:endParaRPr>
          </a:p>
          <a:p>
            <a:pPr marL="0" lvl="0" indent="0" algn="ctr" rtl="0">
              <a:spcBef>
                <a:spcPts val="0"/>
              </a:spcBef>
              <a:spcAft>
                <a:spcPts val="0"/>
              </a:spcAft>
              <a:buNone/>
            </a:pPr>
            <a:endParaRPr sz="2400">
              <a:solidFill>
                <a:srgbClr val="FFFFFF"/>
              </a:solidFill>
            </a:endParaRPr>
          </a:p>
          <a:p>
            <a:pPr marL="0" lvl="0" indent="0" algn="ctr" rtl="0">
              <a:spcBef>
                <a:spcPts val="0"/>
              </a:spcBef>
              <a:spcAft>
                <a:spcPts val="0"/>
              </a:spcAft>
              <a:buNone/>
            </a:pPr>
            <a:endParaRPr sz="2400">
              <a:solidFill>
                <a:srgbClr val="FFFFFF"/>
              </a:solidFill>
            </a:endParaRPr>
          </a:p>
          <a:p>
            <a:pPr marL="0" lvl="0" indent="0" algn="ctr" rtl="0">
              <a:spcBef>
                <a:spcPts val="0"/>
              </a:spcBef>
              <a:spcAft>
                <a:spcPts val="0"/>
              </a:spcAft>
              <a:buNone/>
            </a:pPr>
            <a:r>
              <a:rPr lang="en" sz="2400">
                <a:solidFill>
                  <a:srgbClr val="FFFFFF"/>
                </a:solidFill>
              </a:rPr>
              <a:t>Mrs. Jodi Birch</a:t>
            </a:r>
            <a:endParaRPr sz="2400">
              <a:solidFill>
                <a:srgbClr val="FFFFFF"/>
              </a:solidFill>
            </a:endParaRPr>
          </a:p>
          <a:p>
            <a:pPr marL="0" lvl="0" indent="0" algn="ctr" rtl="0">
              <a:spcBef>
                <a:spcPts val="0"/>
              </a:spcBef>
              <a:spcAft>
                <a:spcPts val="0"/>
              </a:spcAft>
              <a:buNone/>
            </a:pPr>
            <a:r>
              <a:rPr lang="en" sz="2400">
                <a:solidFill>
                  <a:srgbClr val="FFFFFF"/>
                </a:solidFill>
              </a:rPr>
              <a:t>Business Manager</a:t>
            </a:r>
            <a:endParaRPr>
              <a:solidFill>
                <a:srgbClr val="FFFFFF"/>
              </a:solidFill>
            </a:endParaRPr>
          </a:p>
          <a:p>
            <a:pPr marL="0" lvl="0" indent="0" algn="r" rtl="0">
              <a:spcBef>
                <a:spcPts val="0"/>
              </a:spcBef>
              <a:spcAft>
                <a:spcPts val="0"/>
              </a:spcAft>
              <a:buNone/>
            </a:pPr>
            <a:endParaRPr>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2"/>
        <p:cNvGrpSpPr/>
        <p:nvPr/>
      </p:nvGrpSpPr>
      <p:grpSpPr>
        <a:xfrm>
          <a:off x="0" y="0"/>
          <a:ext cx="0" cy="0"/>
          <a:chOff x="0" y="0"/>
          <a:chExt cx="0" cy="0"/>
        </a:xfrm>
      </p:grpSpPr>
      <p:sp>
        <p:nvSpPr>
          <p:cNvPr id="643" name="Google Shape;643;p89"/>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44" name="Google Shape;644;p89"/>
          <p:cNvPicPr preferRelativeResize="0"/>
          <p:nvPr/>
        </p:nvPicPr>
        <p:blipFill>
          <a:blip r:embed="rId3">
            <a:alphaModFix/>
          </a:blip>
          <a:stretch>
            <a:fillRect/>
          </a:stretch>
        </p:blipFill>
        <p:spPr>
          <a:xfrm>
            <a:off x="138175" y="0"/>
            <a:ext cx="8813049" cy="51434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8"/>
        <p:cNvGrpSpPr/>
        <p:nvPr/>
      </p:nvGrpSpPr>
      <p:grpSpPr>
        <a:xfrm>
          <a:off x="0" y="0"/>
          <a:ext cx="0" cy="0"/>
          <a:chOff x="0" y="0"/>
          <a:chExt cx="0" cy="0"/>
        </a:xfrm>
      </p:grpSpPr>
      <p:sp>
        <p:nvSpPr>
          <p:cNvPr id="649" name="Google Shape;649;p9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50" name="Google Shape;650;p90"/>
          <p:cNvPicPr preferRelativeResize="0"/>
          <p:nvPr/>
        </p:nvPicPr>
        <p:blipFill>
          <a:blip r:embed="rId3">
            <a:alphaModFix/>
          </a:blip>
          <a:stretch>
            <a:fillRect/>
          </a:stretch>
        </p:blipFill>
        <p:spPr>
          <a:xfrm>
            <a:off x="61425" y="0"/>
            <a:ext cx="9012626" cy="51435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91"/>
          <p:cNvSpPr txBox="1">
            <a:spLocks noGrp="1"/>
          </p:cNvSpPr>
          <p:nvPr>
            <p:ph type="title"/>
          </p:nvPr>
        </p:nvSpPr>
        <p:spPr>
          <a:xfrm>
            <a:off x="1430150" y="1280325"/>
            <a:ext cx="6367800" cy="3549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91"/>
          <p:cNvSpPr txBox="1"/>
          <p:nvPr/>
        </p:nvSpPr>
        <p:spPr>
          <a:xfrm>
            <a:off x="2257225" y="495850"/>
            <a:ext cx="4173900" cy="5079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100">
                <a:solidFill>
                  <a:schemeClr val="lt1"/>
                </a:solidFill>
              </a:rPr>
              <a:t>Tax Levy History</a:t>
            </a:r>
            <a:endParaRPr sz="2100">
              <a:solidFill>
                <a:schemeClr val="lt1"/>
              </a:solidFill>
            </a:endParaRPr>
          </a:p>
        </p:txBody>
      </p:sp>
      <p:pic>
        <p:nvPicPr>
          <p:cNvPr id="657" name="Google Shape;657;p91"/>
          <p:cNvPicPr preferRelativeResize="0"/>
          <p:nvPr/>
        </p:nvPicPr>
        <p:blipFill>
          <a:blip r:embed="rId3">
            <a:alphaModFix/>
          </a:blip>
          <a:stretch>
            <a:fillRect/>
          </a:stretch>
        </p:blipFill>
        <p:spPr>
          <a:xfrm>
            <a:off x="2262200" y="1280325"/>
            <a:ext cx="4619625" cy="33869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1"/>
        <p:cNvGrpSpPr/>
        <p:nvPr/>
      </p:nvGrpSpPr>
      <p:grpSpPr>
        <a:xfrm>
          <a:off x="0" y="0"/>
          <a:ext cx="0" cy="0"/>
          <a:chOff x="0" y="0"/>
          <a:chExt cx="0" cy="0"/>
        </a:xfrm>
      </p:grpSpPr>
      <p:sp>
        <p:nvSpPr>
          <p:cNvPr id="662" name="Google Shape;662;p92"/>
          <p:cNvSpPr txBox="1">
            <a:spLocks noGrp="1"/>
          </p:cNvSpPr>
          <p:nvPr>
            <p:ph type="ctrTitle"/>
          </p:nvPr>
        </p:nvSpPr>
        <p:spPr>
          <a:xfrm>
            <a:off x="311700" y="439350"/>
            <a:ext cx="8520600" cy="1307400"/>
          </a:xfrm>
          <a:prstGeom prst="rect">
            <a:avLst/>
          </a:prstGeom>
        </p:spPr>
        <p:txBody>
          <a:bodyPr spcFirstLastPara="1" wrap="square" lIns="91425" tIns="91425" rIns="91425" bIns="91425" anchor="b" anchorCtr="0">
            <a:noAutofit/>
          </a:bodyPr>
          <a:lstStyle/>
          <a:p>
            <a:pPr marL="457200" lvl="0" indent="-342900" algn="ctr" rtl="0">
              <a:spcBef>
                <a:spcPts val="0"/>
              </a:spcBef>
              <a:spcAft>
                <a:spcPts val="0"/>
              </a:spcAft>
              <a:buSzPts val="1800"/>
              <a:buChar char="●"/>
            </a:pPr>
            <a:endParaRPr sz="1800"/>
          </a:p>
        </p:txBody>
      </p:sp>
      <p:sp>
        <p:nvSpPr>
          <p:cNvPr id="663" name="Google Shape;663;p92"/>
          <p:cNvSpPr txBox="1">
            <a:spLocks noGrp="1"/>
          </p:cNvSpPr>
          <p:nvPr>
            <p:ph type="subTitle" idx="1"/>
          </p:nvPr>
        </p:nvSpPr>
        <p:spPr>
          <a:xfrm>
            <a:off x="311700" y="97500"/>
            <a:ext cx="8520600" cy="4948500"/>
          </a:xfrm>
          <a:prstGeom prst="rect">
            <a:avLst/>
          </a:prstGeom>
        </p:spPr>
        <p:txBody>
          <a:bodyPr spcFirstLastPara="1" wrap="square" lIns="91425" tIns="91425" rIns="91425" bIns="91425" anchor="t" anchorCtr="0">
            <a:noAutofit/>
          </a:bodyPr>
          <a:lstStyle/>
          <a:p>
            <a:pPr marL="457200" lvl="0" indent="-381000" algn="l" rtl="0">
              <a:lnSpc>
                <a:spcPct val="115000"/>
              </a:lnSpc>
              <a:spcBef>
                <a:spcPts val="0"/>
              </a:spcBef>
              <a:spcAft>
                <a:spcPts val="0"/>
              </a:spcAft>
              <a:buClr>
                <a:schemeClr val="lt1"/>
              </a:buClr>
              <a:buSzPts val="2400"/>
              <a:buChar char="●"/>
            </a:pPr>
            <a:r>
              <a:rPr lang="en" sz="2400" b="1">
                <a:solidFill>
                  <a:schemeClr val="lt1"/>
                </a:solidFill>
              </a:rPr>
              <a:t>General Fund Program/Facilities Enhancements</a:t>
            </a:r>
            <a:endParaRPr sz="2400" b="1">
              <a:solidFill>
                <a:schemeClr val="lt1"/>
              </a:solidFill>
            </a:endParaRPr>
          </a:p>
          <a:p>
            <a:pPr marL="914400" lvl="1" indent="-323850" algn="l" rtl="0">
              <a:lnSpc>
                <a:spcPct val="115000"/>
              </a:lnSpc>
              <a:spcBef>
                <a:spcPts val="0"/>
              </a:spcBef>
              <a:spcAft>
                <a:spcPts val="0"/>
              </a:spcAft>
              <a:buClr>
                <a:schemeClr val="lt1"/>
              </a:buClr>
              <a:buSzPts val="1500"/>
              <a:buChar char="○"/>
            </a:pPr>
            <a:r>
              <a:rPr lang="en" sz="2300" b="1">
                <a:solidFill>
                  <a:schemeClr val="lt1"/>
                </a:solidFill>
              </a:rPr>
              <a:t>1.0 FTE Business teacher</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1.0 FTE Technology teacher</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1.0 FTE Foreign language teacher</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1.0 FTE Cafeteria monitor (ES)</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Replace Jr/Sr High Gymnasium Speaker System</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Football blocking sled</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Lighting repair MS Auditorium</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Window repairs at the Elementary school</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Lighting for the flagpole on athletic field</a:t>
            </a:r>
            <a:endParaRPr sz="2300" b="1">
              <a:solidFill>
                <a:schemeClr val="lt1"/>
              </a:solidFill>
            </a:endParaRPr>
          </a:p>
          <a:p>
            <a:pPr marL="914400" lvl="1" indent="-349250" algn="l" rtl="0">
              <a:lnSpc>
                <a:spcPct val="115000"/>
              </a:lnSpc>
              <a:spcBef>
                <a:spcPts val="0"/>
              </a:spcBef>
              <a:spcAft>
                <a:spcPts val="0"/>
              </a:spcAft>
              <a:buClr>
                <a:schemeClr val="lt1"/>
              </a:buClr>
              <a:buSzPts val="1900"/>
              <a:buChar char="○"/>
            </a:pPr>
            <a:r>
              <a:rPr lang="en" sz="2300" b="1">
                <a:solidFill>
                  <a:schemeClr val="lt1"/>
                </a:solidFill>
              </a:rPr>
              <a:t>10 new water bottle fillers</a:t>
            </a:r>
            <a:endParaRPr sz="2300" b="1">
              <a:solidFill>
                <a:schemeClr val="lt1"/>
              </a:solidFill>
            </a:endParaRPr>
          </a:p>
          <a:p>
            <a:pPr marL="914400" lvl="0" indent="0" algn="l" rtl="0">
              <a:spcBef>
                <a:spcPts val="0"/>
              </a:spcBef>
              <a:spcAft>
                <a:spcPts val="0"/>
              </a:spcAft>
              <a:buNone/>
            </a:pPr>
            <a:endParaRPr sz="14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Google Shape;668;p93"/>
          <p:cNvSpPr txBox="1">
            <a:spLocks noGrp="1"/>
          </p:cNvSpPr>
          <p:nvPr>
            <p:ph type="ctrTitle"/>
          </p:nvPr>
        </p:nvSpPr>
        <p:spPr>
          <a:xfrm>
            <a:off x="311700" y="439350"/>
            <a:ext cx="8520600" cy="1307400"/>
          </a:xfrm>
          <a:prstGeom prst="rect">
            <a:avLst/>
          </a:prstGeom>
        </p:spPr>
        <p:txBody>
          <a:bodyPr spcFirstLastPara="1" wrap="square" lIns="91425" tIns="91425" rIns="91425" bIns="91425" anchor="b" anchorCtr="0">
            <a:noAutofit/>
          </a:bodyPr>
          <a:lstStyle/>
          <a:p>
            <a:pPr marL="457200" lvl="0" indent="-342900" algn="ctr" rtl="0">
              <a:spcBef>
                <a:spcPts val="0"/>
              </a:spcBef>
              <a:spcAft>
                <a:spcPts val="0"/>
              </a:spcAft>
              <a:buSzPts val="1800"/>
              <a:buChar char="●"/>
            </a:pPr>
            <a:endParaRPr sz="1800"/>
          </a:p>
        </p:txBody>
      </p:sp>
      <p:sp>
        <p:nvSpPr>
          <p:cNvPr id="669" name="Google Shape;669;p93"/>
          <p:cNvSpPr txBox="1">
            <a:spLocks noGrp="1"/>
          </p:cNvSpPr>
          <p:nvPr>
            <p:ph type="subTitle" idx="1"/>
          </p:nvPr>
        </p:nvSpPr>
        <p:spPr>
          <a:xfrm>
            <a:off x="311700" y="207200"/>
            <a:ext cx="8520600" cy="4704900"/>
          </a:xfrm>
          <a:prstGeom prst="rect">
            <a:avLst/>
          </a:prstGeom>
        </p:spPr>
        <p:txBody>
          <a:bodyPr spcFirstLastPara="1" wrap="square" lIns="91425" tIns="91425" rIns="91425" bIns="91425" anchor="t" anchorCtr="0">
            <a:noAutofit/>
          </a:bodyPr>
          <a:lstStyle/>
          <a:p>
            <a:pPr marL="1371600" lvl="0" indent="457200" algn="l" rtl="0">
              <a:lnSpc>
                <a:spcPct val="115000"/>
              </a:lnSpc>
              <a:spcBef>
                <a:spcPts val="0"/>
              </a:spcBef>
              <a:spcAft>
                <a:spcPts val="0"/>
              </a:spcAft>
              <a:buNone/>
            </a:pPr>
            <a:r>
              <a:rPr lang="en" sz="3600" b="1">
                <a:solidFill>
                  <a:schemeClr val="lt1"/>
                </a:solidFill>
              </a:rPr>
              <a:t>Voting and Ballot</a:t>
            </a:r>
            <a:endParaRPr sz="3600" b="1">
              <a:solidFill>
                <a:schemeClr val="lt1"/>
              </a:solidFill>
            </a:endParaRPr>
          </a:p>
          <a:p>
            <a:pPr marL="457200" lvl="0" indent="-304800" algn="l" rtl="0">
              <a:lnSpc>
                <a:spcPct val="115000"/>
              </a:lnSpc>
              <a:spcBef>
                <a:spcPts val="0"/>
              </a:spcBef>
              <a:spcAft>
                <a:spcPts val="0"/>
              </a:spcAft>
              <a:buClr>
                <a:schemeClr val="lt1"/>
              </a:buClr>
              <a:buSzPts val="1200"/>
              <a:buChar char="●"/>
            </a:pPr>
            <a:r>
              <a:rPr lang="en" sz="1700">
                <a:solidFill>
                  <a:schemeClr val="lt1"/>
                </a:solidFill>
              </a:rPr>
              <a:t>Voting will take place on Tuesday, May 17</a:t>
            </a:r>
            <a:r>
              <a:rPr lang="en" baseline="30000">
                <a:solidFill>
                  <a:schemeClr val="lt1"/>
                </a:solidFill>
              </a:rPr>
              <a:t>th</a:t>
            </a:r>
            <a:r>
              <a:rPr lang="en" sz="1700">
                <a:solidFill>
                  <a:schemeClr val="lt1"/>
                </a:solidFill>
              </a:rPr>
              <a:t> from noon until 9:00 pm in the High School gymnasium</a:t>
            </a:r>
            <a:endParaRPr sz="1700">
              <a:solidFill>
                <a:schemeClr val="lt1"/>
              </a:solidFill>
            </a:endParaRPr>
          </a:p>
          <a:p>
            <a:pPr marL="1371600" lvl="0" indent="0" algn="l" rtl="0">
              <a:lnSpc>
                <a:spcPct val="115000"/>
              </a:lnSpc>
              <a:spcBef>
                <a:spcPts val="0"/>
              </a:spcBef>
              <a:spcAft>
                <a:spcPts val="0"/>
              </a:spcAft>
              <a:buNone/>
            </a:pPr>
            <a:endParaRPr sz="1700">
              <a:solidFill>
                <a:schemeClr val="lt1"/>
              </a:solidFill>
            </a:endParaRPr>
          </a:p>
          <a:p>
            <a:pPr marL="457200" lvl="0" indent="-336550" algn="l" rtl="0">
              <a:lnSpc>
                <a:spcPct val="115000"/>
              </a:lnSpc>
              <a:spcBef>
                <a:spcPts val="0"/>
              </a:spcBef>
              <a:spcAft>
                <a:spcPts val="0"/>
              </a:spcAft>
              <a:buClr>
                <a:schemeClr val="lt1"/>
              </a:buClr>
              <a:buSzPts val="1700"/>
              <a:buChar char="●"/>
            </a:pPr>
            <a:r>
              <a:rPr lang="en" sz="1700">
                <a:solidFill>
                  <a:schemeClr val="lt1"/>
                </a:solidFill>
              </a:rPr>
              <a:t>Approve the proposed budget of $30,818,448 – 1.79% increase in taxes</a:t>
            </a:r>
            <a:endParaRPr sz="1700">
              <a:solidFill>
                <a:schemeClr val="lt1"/>
              </a:solidFill>
            </a:endParaRPr>
          </a:p>
          <a:p>
            <a:pPr marL="1371600" lvl="0" indent="0" algn="l" rtl="0">
              <a:lnSpc>
                <a:spcPct val="115000"/>
              </a:lnSpc>
              <a:spcBef>
                <a:spcPts val="0"/>
              </a:spcBef>
              <a:spcAft>
                <a:spcPts val="0"/>
              </a:spcAft>
              <a:buNone/>
            </a:pPr>
            <a:endParaRPr sz="1700">
              <a:solidFill>
                <a:schemeClr val="lt1"/>
              </a:solidFill>
            </a:endParaRPr>
          </a:p>
          <a:p>
            <a:pPr marL="457200" lvl="0" indent="-336550" algn="l" rtl="0">
              <a:lnSpc>
                <a:spcPct val="115000"/>
              </a:lnSpc>
              <a:spcBef>
                <a:spcPts val="0"/>
              </a:spcBef>
              <a:spcAft>
                <a:spcPts val="0"/>
              </a:spcAft>
              <a:buClr>
                <a:schemeClr val="lt1"/>
              </a:buClr>
              <a:buSzPts val="1700"/>
              <a:buChar char="●"/>
            </a:pPr>
            <a:r>
              <a:rPr lang="en" sz="1700">
                <a:solidFill>
                  <a:schemeClr val="lt1"/>
                </a:solidFill>
              </a:rPr>
              <a:t>To elect three (3) members of the Board of Education to three (3) year terms each commencing on July 1, 2022 and expiring on June 30, 2025 to succeed John Bove, John Taglione and Tim Coleman whose terms expire on June 30, 2022.</a:t>
            </a:r>
            <a:endParaRPr sz="1700">
              <a:solidFill>
                <a:schemeClr val="lt1"/>
              </a:solidFill>
            </a:endParaRPr>
          </a:p>
          <a:p>
            <a:pPr marL="1371600" lvl="0" indent="0" algn="l" rtl="0">
              <a:lnSpc>
                <a:spcPct val="115000"/>
              </a:lnSpc>
              <a:spcBef>
                <a:spcPts val="0"/>
              </a:spcBef>
              <a:spcAft>
                <a:spcPts val="0"/>
              </a:spcAft>
              <a:buNone/>
            </a:pPr>
            <a:endParaRPr sz="1700">
              <a:solidFill>
                <a:schemeClr val="lt1"/>
              </a:solidFill>
            </a:endParaRPr>
          </a:p>
          <a:p>
            <a:pPr marL="457200" lvl="0" indent="-336550" algn="l" rtl="0">
              <a:lnSpc>
                <a:spcPct val="115000"/>
              </a:lnSpc>
              <a:spcBef>
                <a:spcPts val="0"/>
              </a:spcBef>
              <a:spcAft>
                <a:spcPts val="0"/>
              </a:spcAft>
              <a:buClr>
                <a:schemeClr val="lt1"/>
              </a:buClr>
              <a:buSzPts val="1700"/>
              <a:buChar char="●"/>
            </a:pPr>
            <a:r>
              <a:rPr lang="en" sz="1700">
                <a:solidFill>
                  <a:schemeClr val="lt1"/>
                </a:solidFill>
              </a:rPr>
              <a:t>To approve the purchase of a bus garage facility at a cost not to exceed $2.3 million, to be allocated from excess fund balance and have no impact on the tax levy.</a:t>
            </a:r>
            <a:endParaRPr sz="1700">
              <a:solidFill>
                <a:schemeClr val="lt1"/>
              </a:solidFill>
            </a:endParaRPr>
          </a:p>
          <a:p>
            <a:pPr marL="0" lvl="0" indent="0" algn="l" rtl="0">
              <a:spcBef>
                <a:spcPts val="0"/>
              </a:spcBef>
              <a:spcAft>
                <a:spcPts val="0"/>
              </a:spcAft>
              <a:buNone/>
            </a:pPr>
            <a:endParaRPr sz="1000">
              <a:solidFill>
                <a:schemeClr val="lt1"/>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Words>
  <Application>Microsoft Office PowerPoint</Application>
  <PresentationFormat>On-screen Show (16:9)</PresentationFormat>
  <Paragraphs>25</Paragraphs>
  <Slides>6</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Simple Light</vt:lpstr>
      <vt:lpstr>Proposed Budget Presentation   Mrs. Jodi Birch Business Manager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Budget Presentation   Mrs. Jodi Birch Business Manager </dc:title>
  <cp:lastModifiedBy>Bryan Mccreary (Student)</cp:lastModifiedBy>
  <cp:revision>1</cp:revision>
  <dcterms:modified xsi:type="dcterms:W3CDTF">2022-04-09T15:18:49Z</dcterms:modified>
</cp:coreProperties>
</file>