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5143500" cx="9144000"/>
  <p:notesSz cx="6858000" cy="9144000"/>
  <p:embeddedFontLst>
    <p:embeddedFont>
      <p:font typeface="Economica"/>
      <p:regular r:id="rId22"/>
      <p:bold r:id="rId23"/>
      <p:italic r:id="rId24"/>
      <p:boldItalic r:id="rId25"/>
    </p:embeddedFont>
    <p:embeddedFont>
      <p:font typeface="Open Sans"/>
      <p:regular r:id="rId26"/>
      <p:bold r:id="rId27"/>
      <p:italic r:id="rId28"/>
      <p:boldItalic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Economica-regular.fntdata"/><Relationship Id="rId21" Type="http://schemas.openxmlformats.org/officeDocument/2006/relationships/slide" Target="slides/slide16.xml"/><Relationship Id="rId24" Type="http://schemas.openxmlformats.org/officeDocument/2006/relationships/font" Target="fonts/Economica-italic.fntdata"/><Relationship Id="rId23" Type="http://schemas.openxmlformats.org/officeDocument/2006/relationships/font" Target="fonts/Economica-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OpenSans-regular.fntdata"/><Relationship Id="rId25" Type="http://schemas.openxmlformats.org/officeDocument/2006/relationships/font" Target="fonts/Economica-boldItalic.fntdata"/><Relationship Id="rId28" Type="http://schemas.openxmlformats.org/officeDocument/2006/relationships/font" Target="fonts/OpenSans-italic.fntdata"/><Relationship Id="rId27" Type="http://schemas.openxmlformats.org/officeDocument/2006/relationships/font" Target="fonts/OpenSans-bold.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OpenSans-boldItalic.fntdata"/><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d20c59905e_0_1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d20c59905e_0_1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d20c59905e_0_1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d20c59905e_0_1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d20c59905e_0_1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d20c59905e_0_1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d20c59905e_0_1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d20c59905e_0_1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d20c59905e_0_1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d20c59905e_0_1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d20c59905e_0_1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d20c59905e_0_1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d20c59905e_0_2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d20c59905e_0_2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d20c59905e_0_1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d20c59905e_0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d20c59905e_0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d20c59905e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d20c59905e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d20c59905e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d20c59905e_0_1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d20c59905e_0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d20c59905e_0_1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d20c59905e_0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d20c59905e_0_1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d20c59905e_0_1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d20c59905e_0_1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d20c59905e_0_1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d20c59905e_0_1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d20c59905e_0_1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2744013" y="756700"/>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Google Shape;11;p2"/>
          <p:cNvSpPr/>
          <p:nvPr/>
        </p:nvSpPr>
        <p:spPr>
          <a:xfrm rot="10800000">
            <a:off x="5318350" y="32667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Google Shape;12;p2"/>
          <p:cNvSpPr txBox="1"/>
          <p:nvPr>
            <p:ph type="ctrTitle"/>
          </p:nvPr>
        </p:nvSpPr>
        <p:spPr>
          <a:xfrm>
            <a:off x="3044700" y="1444255"/>
            <a:ext cx="3054600" cy="15372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Google Shape;13;p2"/>
          <p:cNvSpPr txBox="1"/>
          <p:nvPr>
            <p:ph idx="1" type="subTitle"/>
          </p:nvPr>
        </p:nvSpPr>
        <p:spPr>
          <a:xfrm>
            <a:off x="3044700" y="3116580"/>
            <a:ext cx="3054600" cy="701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1" name="Shape 51"/>
        <p:cNvGrpSpPr/>
        <p:nvPr/>
      </p:nvGrpSpPr>
      <p:grpSpPr>
        <a:xfrm>
          <a:off x="0" y="0"/>
          <a:ext cx="0" cy="0"/>
          <a:chOff x="0" y="0"/>
          <a:chExt cx="0" cy="0"/>
        </a:xfrm>
      </p:grpSpPr>
      <p:sp>
        <p:nvSpPr>
          <p:cNvPr id="52" name="Google Shape;52;p1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11"/>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Google Shape;54;p11"/>
          <p:cNvSpPr txBox="1"/>
          <p:nvPr>
            <p:ph idx="1" type="body"/>
          </p:nvPr>
        </p:nvSpPr>
        <p:spPr>
          <a:xfrm>
            <a:off x="311700" y="3162000"/>
            <a:ext cx="85206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5" name="Google Shape;55;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p:nvPr/>
        </p:nvSpPr>
        <p:spPr>
          <a:xfrm flipH="1">
            <a:off x="7595938" y="4602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Google Shape;17;p3"/>
          <p:cNvSpPr/>
          <p:nvPr/>
        </p:nvSpPr>
        <p:spPr>
          <a:xfrm flipH="1" rot="10800000">
            <a:off x="466425" y="35583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Google Shape;18;p3"/>
          <p:cNvSpPr txBox="1"/>
          <p:nvPr>
            <p:ph type="title"/>
          </p:nvPr>
        </p:nvSpPr>
        <p:spPr>
          <a:xfrm>
            <a:off x="773700" y="1806450"/>
            <a:ext cx="7596600" cy="15306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Google Shape;23;p4"/>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sp>
        <p:nvSpPr>
          <p:cNvPr id="26" name="Google Shape;26;p5"/>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Google Shape;27;p5"/>
          <p:cNvSpPr txBox="1"/>
          <p:nvPr>
            <p:ph idx="1" type="body"/>
          </p:nvPr>
        </p:nvSpPr>
        <p:spPr>
          <a:xfrm>
            <a:off x="311700" y="1225225"/>
            <a:ext cx="3999900" cy="3354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2" type="body"/>
          </p:nvPr>
        </p:nvSpPr>
        <p:spPr>
          <a:xfrm>
            <a:off x="4832400" y="1225225"/>
            <a:ext cx="3999900" cy="3354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3" name="Shape 33"/>
        <p:cNvGrpSpPr/>
        <p:nvPr/>
      </p:nvGrpSpPr>
      <p:grpSpPr>
        <a:xfrm>
          <a:off x="0" y="0"/>
          <a:ext cx="0" cy="0"/>
          <a:chOff x="0" y="0"/>
          <a:chExt cx="0" cy="0"/>
        </a:xfrm>
      </p:grpSpPr>
      <p:sp>
        <p:nvSpPr>
          <p:cNvPr id="34" name="Google Shape;34;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Google Shape;35;p7"/>
          <p:cNvSpPr txBox="1"/>
          <p:nvPr>
            <p:ph idx="1" type="body"/>
          </p:nvPr>
        </p:nvSpPr>
        <p:spPr>
          <a:xfrm>
            <a:off x="311700" y="1399400"/>
            <a:ext cx="2808000" cy="27849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6" name="Google Shape;36;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7" name="Shape 37"/>
        <p:cNvGrpSpPr/>
        <p:nvPr/>
      </p:nvGrpSpPr>
      <p:grpSpPr>
        <a:xfrm>
          <a:off x="0" y="0"/>
          <a:ext cx="0" cy="0"/>
          <a:chOff x="0" y="0"/>
          <a:chExt cx="0" cy="0"/>
        </a:xfrm>
      </p:grpSpPr>
      <p:sp>
        <p:nvSpPr>
          <p:cNvPr id="38" name="Google Shape;38;p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8"/>
          <p:cNvSpPr txBox="1"/>
          <p:nvPr>
            <p:ph type="title"/>
          </p:nvPr>
        </p:nvSpPr>
        <p:spPr>
          <a:xfrm>
            <a:off x="490250" y="450150"/>
            <a:ext cx="5878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Google Shape;4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1" name="Shape 41"/>
        <p:cNvGrpSpPr/>
        <p:nvPr/>
      </p:nvGrpSpPr>
      <p:grpSpPr>
        <a:xfrm>
          <a:off x="0" y="0"/>
          <a:ext cx="0" cy="0"/>
          <a:chOff x="0" y="0"/>
          <a:chExt cx="0" cy="0"/>
        </a:xfrm>
      </p:grpSpPr>
      <p:sp>
        <p:nvSpPr>
          <p:cNvPr id="42" name="Google Shape;42;p9"/>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3" name="Google Shape;43;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Google Shape;44;p9"/>
          <p:cNvSpPr txBox="1"/>
          <p:nvPr>
            <p:ph type="title"/>
          </p:nvPr>
        </p:nvSpPr>
        <p:spPr>
          <a:xfrm>
            <a:off x="265500" y="929275"/>
            <a:ext cx="4045200" cy="1786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Google Shape;45;p9"/>
          <p:cNvSpPr txBox="1"/>
          <p:nvPr>
            <p:ph idx="1" type="subTitle"/>
          </p:nvPr>
        </p:nvSpPr>
        <p:spPr>
          <a:xfrm>
            <a:off x="265500" y="2769001"/>
            <a:ext cx="4045200" cy="1574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Google Shape;46;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7" name="Google Shape;47;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8" name="Shape 48"/>
        <p:cNvGrpSpPr/>
        <p:nvPr/>
      </p:nvGrpSpPr>
      <p:grpSpPr>
        <a:xfrm>
          <a:off x="0" y="0"/>
          <a:ext cx="0" cy="0"/>
          <a:chOff x="0" y="0"/>
          <a:chExt cx="0" cy="0"/>
        </a:xfrm>
      </p:grpSpPr>
      <p:sp>
        <p:nvSpPr>
          <p:cNvPr id="49" name="Google Shape;49;p10"/>
          <p:cNvSpPr txBox="1"/>
          <p:nvPr>
            <p:ph idx="1" type="body"/>
          </p:nvPr>
        </p:nvSpPr>
        <p:spPr>
          <a:xfrm>
            <a:off x="319500" y="42189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Google Shape;50;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lux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Google Shape;7;p1"/>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hyperlink" Target="http://www.apa.org/helpcenter/bullying.aspx" TargetMode="External"/><Relationship Id="rId4" Type="http://schemas.openxmlformats.org/officeDocument/2006/relationships/hyperlink" Target="http://www.adl.org/combatbullying/BeAnAlly.pdf" TargetMode="External"/><Relationship Id="rId9" Type="http://schemas.openxmlformats.org/officeDocument/2006/relationships/hyperlink" Target="http://www.pacerkidsagainstbullying.org" TargetMode="External"/><Relationship Id="rId5" Type="http://schemas.openxmlformats.org/officeDocument/2006/relationships/hyperlink" Target="http://casel.org" TargetMode="External"/><Relationship Id="rId6" Type="http://schemas.openxmlformats.org/officeDocument/2006/relationships/hyperlink" Target="http://www.cyberbullying.us" TargetMode="External"/><Relationship Id="rId7" Type="http://schemas.openxmlformats.org/officeDocument/2006/relationships/hyperlink" Target="http://www.stopybullyingworld.org" TargetMode="External"/><Relationship Id="rId8" Type="http://schemas.openxmlformats.org/officeDocument/2006/relationships/hyperlink" Target="http://www.morningsidecenter.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3"/>
          <p:cNvSpPr txBox="1"/>
          <p:nvPr>
            <p:ph type="ctrTitle"/>
          </p:nvPr>
        </p:nvSpPr>
        <p:spPr>
          <a:xfrm>
            <a:off x="3044700" y="1444255"/>
            <a:ext cx="3054600" cy="15372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a:t>Mechanicville City School District </a:t>
            </a:r>
            <a:endParaRPr/>
          </a:p>
        </p:txBody>
      </p:sp>
      <p:sp>
        <p:nvSpPr>
          <p:cNvPr id="63" name="Google Shape;63;p13"/>
          <p:cNvSpPr txBox="1"/>
          <p:nvPr>
            <p:ph idx="1" type="subTitle"/>
          </p:nvPr>
        </p:nvSpPr>
        <p:spPr>
          <a:xfrm>
            <a:off x="3044700" y="3116580"/>
            <a:ext cx="3054600" cy="7014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Dignity for All Students Act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2"/>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Signs a Student is Being Harrassed</a:t>
            </a:r>
            <a:endParaRPr/>
          </a:p>
        </p:txBody>
      </p:sp>
      <p:sp>
        <p:nvSpPr>
          <p:cNvPr id="117" name="Google Shape;117;p22"/>
          <p:cNvSpPr txBox="1"/>
          <p:nvPr>
            <p:ph idx="1" type="body"/>
          </p:nvPr>
        </p:nvSpPr>
        <p:spPr>
          <a:xfrm>
            <a:off x="311700" y="1225225"/>
            <a:ext cx="8520600" cy="33540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Unexplainable injuries  </a:t>
            </a:r>
            <a:endParaRPr/>
          </a:p>
          <a:p>
            <a:pPr indent="-342900" lvl="0" marL="457200" rtl="0" algn="l">
              <a:spcBef>
                <a:spcPts val="0"/>
              </a:spcBef>
              <a:spcAft>
                <a:spcPts val="0"/>
              </a:spcAft>
              <a:buSzPts val="1800"/>
              <a:buChar char="●"/>
            </a:pPr>
            <a:r>
              <a:rPr lang="en"/>
              <a:t>Lost or destroyed clothing, books, electronics, or jewelry  </a:t>
            </a:r>
            <a:endParaRPr/>
          </a:p>
          <a:p>
            <a:pPr indent="-342900" lvl="0" marL="457200" rtl="0" algn="l">
              <a:spcBef>
                <a:spcPts val="0"/>
              </a:spcBef>
              <a:spcAft>
                <a:spcPts val="0"/>
              </a:spcAft>
              <a:buSzPts val="1800"/>
              <a:buChar char="●"/>
            </a:pPr>
            <a:r>
              <a:rPr lang="en"/>
              <a:t>Frequent headaches or stomach aches, feeling sick or faking illness  </a:t>
            </a:r>
            <a:endParaRPr/>
          </a:p>
          <a:p>
            <a:pPr indent="-342900" lvl="0" marL="457200" rtl="0" algn="l">
              <a:spcBef>
                <a:spcPts val="0"/>
              </a:spcBef>
              <a:spcAft>
                <a:spcPts val="0"/>
              </a:spcAft>
              <a:buSzPts val="1800"/>
              <a:buChar char="●"/>
            </a:pPr>
            <a:r>
              <a:rPr lang="en"/>
              <a:t>Changes in eating habits, suddenly skipping meals or binge eating. Kids may come home from school hungry because they did not eat lunch.  </a:t>
            </a:r>
            <a:endParaRPr/>
          </a:p>
          <a:p>
            <a:pPr indent="-342900" lvl="0" marL="457200" rtl="0" algn="l">
              <a:spcBef>
                <a:spcPts val="0"/>
              </a:spcBef>
              <a:spcAft>
                <a:spcPts val="0"/>
              </a:spcAft>
              <a:buSzPts val="1800"/>
              <a:buChar char="●"/>
            </a:pPr>
            <a:r>
              <a:rPr lang="en"/>
              <a:t>Difficulty sleeping or frequent nightmares, bedwetting  </a:t>
            </a:r>
            <a:endParaRPr/>
          </a:p>
          <a:p>
            <a:pPr indent="-342900" lvl="0" marL="457200" rtl="0" algn="l">
              <a:spcBef>
                <a:spcPts val="0"/>
              </a:spcBef>
              <a:spcAft>
                <a:spcPts val="0"/>
              </a:spcAft>
              <a:buSzPts val="1800"/>
              <a:buChar char="●"/>
            </a:pPr>
            <a:r>
              <a:rPr lang="en"/>
              <a:t>Declining grades, loss of interest in schoolwork, or not wanting to go to school  </a:t>
            </a:r>
            <a:endParaRPr/>
          </a:p>
          <a:p>
            <a:pPr indent="-342900" lvl="0" marL="457200" rtl="0" algn="l">
              <a:spcBef>
                <a:spcPts val="0"/>
              </a:spcBef>
              <a:spcAft>
                <a:spcPts val="0"/>
              </a:spcAft>
              <a:buSzPts val="1800"/>
              <a:buChar char="●"/>
            </a:pPr>
            <a:r>
              <a:rPr lang="en"/>
              <a:t>Sudden loss of friends or avoidance of social situations  </a:t>
            </a:r>
            <a:endParaRPr/>
          </a:p>
          <a:p>
            <a:pPr indent="-342900" lvl="0" marL="457200" rtl="0" algn="l">
              <a:spcBef>
                <a:spcPts val="0"/>
              </a:spcBef>
              <a:spcAft>
                <a:spcPts val="0"/>
              </a:spcAft>
              <a:buSzPts val="1800"/>
              <a:buChar char="●"/>
            </a:pPr>
            <a:r>
              <a:rPr lang="en"/>
              <a:t>Feelings of helplessness or decreased self esteem  </a:t>
            </a:r>
            <a:endParaRPr/>
          </a:p>
          <a:p>
            <a:pPr indent="-342900" lvl="0" marL="457200" rtl="0" algn="l">
              <a:spcBef>
                <a:spcPts val="0"/>
              </a:spcBef>
              <a:spcAft>
                <a:spcPts val="0"/>
              </a:spcAft>
              <a:buSzPts val="1800"/>
              <a:buChar char="●"/>
            </a:pPr>
            <a:r>
              <a:rPr lang="en"/>
              <a:t>Self-destructive behaviors such as running away from home, harming themselves, or talking about suicide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3"/>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a:t>Signs a Student is Being Harrassed</a:t>
            </a:r>
            <a:endParaRPr/>
          </a:p>
        </p:txBody>
      </p:sp>
      <p:sp>
        <p:nvSpPr>
          <p:cNvPr id="123" name="Google Shape;123;p23"/>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Not wanting to participate in extra-curricular activities  </a:t>
            </a:r>
            <a:endParaRPr/>
          </a:p>
          <a:p>
            <a:pPr indent="-342900" lvl="0" marL="457200" rtl="0" algn="l">
              <a:spcBef>
                <a:spcPts val="0"/>
              </a:spcBef>
              <a:spcAft>
                <a:spcPts val="0"/>
              </a:spcAft>
              <a:buSzPts val="1800"/>
              <a:buChar char="●"/>
            </a:pPr>
            <a:r>
              <a:rPr lang="en"/>
              <a:t>Anxious, fearful, over-reactive  </a:t>
            </a:r>
            <a:endParaRPr/>
          </a:p>
          <a:p>
            <a:pPr indent="-342900" lvl="0" marL="457200" rtl="0" algn="l">
              <a:spcBef>
                <a:spcPts val="0"/>
              </a:spcBef>
              <a:spcAft>
                <a:spcPts val="0"/>
              </a:spcAft>
              <a:buSzPts val="1800"/>
              <a:buChar char="●"/>
            </a:pPr>
            <a:r>
              <a:rPr lang="en"/>
              <a:t>Makes negative comments about him/herself  </a:t>
            </a:r>
            <a:endParaRPr/>
          </a:p>
          <a:p>
            <a:pPr indent="-342900" lvl="0" marL="457200" rtl="0" algn="l">
              <a:spcBef>
                <a:spcPts val="0"/>
              </a:spcBef>
              <a:spcAft>
                <a:spcPts val="0"/>
              </a:spcAft>
              <a:buSzPts val="1800"/>
              <a:buChar char="●"/>
            </a:pPr>
            <a:r>
              <a:rPr lang="en"/>
              <a:t>Loses things, needs money  Injuries, bruising, damaged clothing, broken things  </a:t>
            </a:r>
            <a:endParaRPr/>
          </a:p>
          <a:p>
            <a:pPr indent="-342900" lvl="0" marL="457200" rtl="0" algn="l">
              <a:spcBef>
                <a:spcPts val="0"/>
              </a:spcBef>
              <a:spcAft>
                <a:spcPts val="0"/>
              </a:spcAft>
              <a:buSzPts val="1800"/>
              <a:buChar char="●"/>
            </a:pPr>
            <a:r>
              <a:rPr lang="en"/>
              <a:t>Unhappy, irritable, little interest in activities  E</a:t>
            </a:r>
            <a:endParaRPr/>
          </a:p>
          <a:p>
            <a:pPr indent="-342900" lvl="0" marL="457200" rtl="0" algn="l">
              <a:spcBef>
                <a:spcPts val="0"/>
              </a:spcBef>
              <a:spcAft>
                <a:spcPts val="0"/>
              </a:spcAft>
              <a:buSzPts val="1800"/>
              <a:buChar char="●"/>
            </a:pPr>
            <a:r>
              <a:rPr lang="en"/>
              <a:t>xpresses threats to/about others  </a:t>
            </a:r>
            <a:endParaRPr/>
          </a:p>
          <a:p>
            <a:pPr indent="-342900" lvl="0" marL="457200" rtl="0" algn="l">
              <a:spcBef>
                <a:spcPts val="0"/>
              </a:spcBef>
              <a:spcAft>
                <a:spcPts val="0"/>
              </a:spcAft>
              <a:buSzPts val="1800"/>
              <a:buChar char="●"/>
            </a:pPr>
            <a:r>
              <a:rPr lang="en"/>
              <a:t>Has no, or fewer, friends (isolated)  </a:t>
            </a:r>
            <a:endParaRPr/>
          </a:p>
          <a:p>
            <a:pPr indent="-342900" lvl="0" marL="457200" rtl="0" algn="l">
              <a:spcBef>
                <a:spcPts val="0"/>
              </a:spcBef>
              <a:spcAft>
                <a:spcPts val="0"/>
              </a:spcAft>
              <a:buSzPts val="1800"/>
              <a:buChar char="●"/>
            </a:pPr>
            <a:r>
              <a:rPr lang="en"/>
              <a:t>Cries easily</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4"/>
          <p:cNvSpPr txBox="1"/>
          <p:nvPr>
            <p:ph type="title"/>
          </p:nvPr>
        </p:nvSpPr>
        <p:spPr>
          <a:xfrm>
            <a:off x="311700" y="469250"/>
            <a:ext cx="8520600" cy="8313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Where is this happening?</a:t>
            </a:r>
            <a:endParaRPr/>
          </a:p>
          <a:p>
            <a:pPr indent="0" lvl="0" marL="0" rtl="0" algn="l">
              <a:spcBef>
                <a:spcPts val="0"/>
              </a:spcBef>
              <a:spcAft>
                <a:spcPts val="0"/>
              </a:spcAft>
              <a:buNone/>
            </a:pPr>
            <a:r>
              <a:rPr lang="en"/>
              <a:t>If you witness it, address it and report it:</a:t>
            </a:r>
            <a:endParaRPr/>
          </a:p>
        </p:txBody>
      </p:sp>
      <p:sp>
        <p:nvSpPr>
          <p:cNvPr id="129" name="Google Shape;129;p24"/>
          <p:cNvSpPr txBox="1"/>
          <p:nvPr>
            <p:ph idx="1" type="body"/>
          </p:nvPr>
        </p:nvSpPr>
        <p:spPr>
          <a:xfrm>
            <a:off x="311700" y="1225225"/>
            <a:ext cx="3089400" cy="33540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Halls </a:t>
            </a:r>
            <a:endParaRPr/>
          </a:p>
          <a:p>
            <a:pPr indent="-342900" lvl="0" marL="457200" rtl="0" algn="l">
              <a:spcBef>
                <a:spcPts val="0"/>
              </a:spcBef>
              <a:spcAft>
                <a:spcPts val="0"/>
              </a:spcAft>
              <a:buSzPts val="1800"/>
              <a:buChar char="●"/>
            </a:pPr>
            <a:r>
              <a:rPr lang="en"/>
              <a:t>Classrooms </a:t>
            </a:r>
            <a:endParaRPr/>
          </a:p>
          <a:p>
            <a:pPr indent="-342900" lvl="0" marL="457200" rtl="0" algn="l">
              <a:spcBef>
                <a:spcPts val="0"/>
              </a:spcBef>
              <a:spcAft>
                <a:spcPts val="0"/>
              </a:spcAft>
              <a:buSzPts val="1800"/>
              <a:buChar char="●"/>
            </a:pPr>
            <a:r>
              <a:rPr lang="en"/>
              <a:t>Cafeteria </a:t>
            </a:r>
            <a:endParaRPr/>
          </a:p>
          <a:p>
            <a:pPr indent="-342900" lvl="0" marL="457200" rtl="0" algn="l">
              <a:spcBef>
                <a:spcPts val="0"/>
              </a:spcBef>
              <a:spcAft>
                <a:spcPts val="0"/>
              </a:spcAft>
              <a:buSzPts val="1800"/>
              <a:buChar char="●"/>
            </a:pPr>
            <a:r>
              <a:rPr lang="en"/>
              <a:t>Field trips </a:t>
            </a:r>
            <a:endParaRPr/>
          </a:p>
          <a:p>
            <a:pPr indent="-342900" lvl="0" marL="457200" rtl="0" algn="l">
              <a:spcBef>
                <a:spcPts val="0"/>
              </a:spcBef>
              <a:spcAft>
                <a:spcPts val="0"/>
              </a:spcAft>
              <a:buSzPts val="1800"/>
              <a:buChar char="●"/>
            </a:pPr>
            <a:r>
              <a:rPr lang="en"/>
              <a:t>Playground </a:t>
            </a:r>
            <a:endParaRPr/>
          </a:p>
          <a:p>
            <a:pPr indent="-342900" lvl="0" marL="457200" rtl="0" algn="l">
              <a:spcBef>
                <a:spcPts val="0"/>
              </a:spcBef>
              <a:spcAft>
                <a:spcPts val="0"/>
              </a:spcAft>
              <a:buSzPts val="1800"/>
              <a:buChar char="●"/>
            </a:pPr>
            <a:r>
              <a:rPr lang="en"/>
              <a:t>Sidewalk </a:t>
            </a:r>
            <a:endParaRPr/>
          </a:p>
          <a:p>
            <a:pPr indent="-342900" lvl="0" marL="457200" rtl="0" algn="l">
              <a:spcBef>
                <a:spcPts val="0"/>
              </a:spcBef>
              <a:spcAft>
                <a:spcPts val="0"/>
              </a:spcAft>
              <a:buSzPts val="1800"/>
              <a:buChar char="●"/>
            </a:pPr>
            <a:r>
              <a:rPr lang="en"/>
              <a:t>Bus </a:t>
            </a:r>
            <a:endParaRPr/>
          </a:p>
          <a:p>
            <a:pPr indent="-342900" lvl="0" marL="457200" rtl="0" algn="l">
              <a:spcBef>
                <a:spcPts val="0"/>
              </a:spcBef>
              <a:spcAft>
                <a:spcPts val="0"/>
              </a:spcAft>
              <a:buSzPts val="1800"/>
              <a:buChar char="●"/>
            </a:pPr>
            <a:r>
              <a:rPr lang="en"/>
              <a:t>Gymnasium </a:t>
            </a:r>
            <a:endParaRPr/>
          </a:p>
        </p:txBody>
      </p:sp>
      <p:sp>
        <p:nvSpPr>
          <p:cNvPr id="130" name="Google Shape;130;p24"/>
          <p:cNvSpPr txBox="1"/>
          <p:nvPr>
            <p:ph idx="1" type="body"/>
          </p:nvPr>
        </p:nvSpPr>
        <p:spPr>
          <a:xfrm>
            <a:off x="4572000" y="1300550"/>
            <a:ext cx="3089400" cy="33540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Locker Room </a:t>
            </a:r>
            <a:endParaRPr/>
          </a:p>
          <a:p>
            <a:pPr indent="-342900" lvl="0" marL="457200" rtl="0" algn="l">
              <a:spcBef>
                <a:spcPts val="0"/>
              </a:spcBef>
              <a:spcAft>
                <a:spcPts val="0"/>
              </a:spcAft>
              <a:buSzPts val="1800"/>
              <a:buChar char="●"/>
            </a:pPr>
            <a:r>
              <a:rPr lang="en"/>
              <a:t>Library </a:t>
            </a:r>
            <a:endParaRPr/>
          </a:p>
          <a:p>
            <a:pPr indent="-342900" lvl="0" marL="457200" rtl="0" algn="l">
              <a:spcBef>
                <a:spcPts val="0"/>
              </a:spcBef>
              <a:spcAft>
                <a:spcPts val="0"/>
              </a:spcAft>
              <a:buSzPts val="1800"/>
              <a:buChar char="●"/>
            </a:pPr>
            <a:r>
              <a:rPr lang="en"/>
              <a:t>Athletic Field </a:t>
            </a:r>
            <a:endParaRPr/>
          </a:p>
          <a:p>
            <a:pPr indent="-342900" lvl="0" marL="457200" rtl="0" algn="l">
              <a:spcBef>
                <a:spcPts val="0"/>
              </a:spcBef>
              <a:spcAft>
                <a:spcPts val="0"/>
              </a:spcAft>
              <a:buSzPts val="1800"/>
              <a:buChar char="●"/>
            </a:pPr>
            <a:r>
              <a:rPr lang="en"/>
              <a:t>School Events </a:t>
            </a:r>
            <a:endParaRPr/>
          </a:p>
          <a:p>
            <a:pPr indent="-342900" lvl="0" marL="457200" rtl="0" algn="l">
              <a:spcBef>
                <a:spcPts val="0"/>
              </a:spcBef>
              <a:spcAft>
                <a:spcPts val="0"/>
              </a:spcAft>
              <a:buSzPts val="1800"/>
              <a:buChar char="●"/>
            </a:pPr>
            <a:r>
              <a:rPr lang="en"/>
              <a:t>Concert </a:t>
            </a:r>
            <a:endParaRPr/>
          </a:p>
          <a:p>
            <a:pPr indent="-342900" lvl="0" marL="457200" rtl="0" algn="l">
              <a:spcBef>
                <a:spcPts val="0"/>
              </a:spcBef>
              <a:spcAft>
                <a:spcPts val="0"/>
              </a:spcAft>
              <a:buSzPts val="1800"/>
              <a:buChar char="●"/>
            </a:pPr>
            <a:r>
              <a:rPr b="1" lang="en"/>
              <a:t>On-line</a:t>
            </a:r>
            <a:r>
              <a:rPr b="1" lang="en"/>
              <a:t> </a:t>
            </a:r>
            <a:endParaRPr b="1"/>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5"/>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Characteristics of those who harass</a:t>
            </a:r>
            <a:endParaRPr/>
          </a:p>
        </p:txBody>
      </p:sp>
      <p:sp>
        <p:nvSpPr>
          <p:cNvPr id="136" name="Google Shape;136;p25"/>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 Have little concern for others’ feelings </a:t>
            </a:r>
            <a:endParaRPr/>
          </a:p>
          <a:p>
            <a:pPr indent="0" lvl="0" marL="0" rtl="0" algn="l">
              <a:spcBef>
                <a:spcPts val="1200"/>
              </a:spcBef>
              <a:spcAft>
                <a:spcPts val="0"/>
              </a:spcAft>
              <a:buNone/>
            </a:pPr>
            <a:r>
              <a:rPr lang="en"/>
              <a:t>➢ Do not recognize impact of their behavior on others </a:t>
            </a:r>
            <a:endParaRPr/>
          </a:p>
          <a:p>
            <a:pPr indent="0" lvl="0" marL="0" rtl="0" algn="l">
              <a:spcBef>
                <a:spcPts val="1200"/>
              </a:spcBef>
              <a:spcAft>
                <a:spcPts val="0"/>
              </a:spcAft>
              <a:buNone/>
            </a:pPr>
            <a:r>
              <a:rPr lang="en"/>
              <a:t>➢ Are aggressive with siblings, parents, teachers, friends, and animals </a:t>
            </a:r>
            <a:endParaRPr/>
          </a:p>
          <a:p>
            <a:pPr indent="0" lvl="0" marL="0" rtl="0" algn="l">
              <a:spcBef>
                <a:spcPts val="1200"/>
              </a:spcBef>
              <a:spcAft>
                <a:spcPts val="0"/>
              </a:spcAft>
              <a:buNone/>
            </a:pPr>
            <a:r>
              <a:rPr lang="en"/>
              <a:t>➢ Are bossy and manipulative to get own way </a:t>
            </a:r>
            <a:endParaRPr/>
          </a:p>
          <a:p>
            <a:pPr indent="0" lvl="0" marL="0" rtl="0" algn="l">
              <a:spcBef>
                <a:spcPts val="1200"/>
              </a:spcBef>
              <a:spcAft>
                <a:spcPts val="0"/>
              </a:spcAft>
              <a:buNone/>
            </a:pPr>
            <a:r>
              <a:rPr lang="en"/>
              <a:t>➢ May possess unexplained objects and/or extra money </a:t>
            </a:r>
            <a:endParaRPr/>
          </a:p>
          <a:p>
            <a:pPr indent="0" lvl="0" marL="0" rtl="0" algn="l">
              <a:spcBef>
                <a:spcPts val="1200"/>
              </a:spcBef>
              <a:spcAft>
                <a:spcPts val="0"/>
              </a:spcAft>
              <a:buNone/>
            </a:pPr>
            <a:r>
              <a:rPr lang="en"/>
              <a:t>➢ Are secretive about possessions, activities, and whereabouts </a:t>
            </a:r>
            <a:endParaRPr/>
          </a:p>
          <a:p>
            <a:pPr indent="0" lvl="0" marL="0" rtl="0" algn="l">
              <a:spcBef>
                <a:spcPts val="1200"/>
              </a:spcBef>
              <a:spcAft>
                <a:spcPts val="1200"/>
              </a:spcAft>
              <a:buNone/>
            </a:pPr>
            <a:r>
              <a:rPr lang="en"/>
              <a:t>➢ May hold a positive attitude towards aggression; it’s fun, entertaining</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6"/>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a:t>Characteristics of those who harass</a:t>
            </a:r>
            <a:endParaRPr/>
          </a:p>
        </p:txBody>
      </p:sp>
      <p:sp>
        <p:nvSpPr>
          <p:cNvPr id="142" name="Google Shape;142;p26"/>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Easily frustrated and quick to anger  </a:t>
            </a:r>
            <a:endParaRPr/>
          </a:p>
          <a:p>
            <a:pPr indent="-342900" lvl="0" marL="457200" rtl="0" algn="l">
              <a:spcBef>
                <a:spcPts val="0"/>
              </a:spcBef>
              <a:spcAft>
                <a:spcPts val="0"/>
              </a:spcAft>
              <a:buSzPts val="1800"/>
              <a:buChar char="➢"/>
            </a:pPr>
            <a:r>
              <a:rPr lang="en"/>
              <a:t>Come from an abusive home  </a:t>
            </a:r>
            <a:endParaRPr/>
          </a:p>
          <a:p>
            <a:pPr indent="-342900" lvl="0" marL="457200" rtl="0" algn="l">
              <a:spcBef>
                <a:spcPts val="0"/>
              </a:spcBef>
              <a:spcAft>
                <a:spcPts val="0"/>
              </a:spcAft>
              <a:buSzPts val="1800"/>
              <a:buChar char="➢"/>
            </a:pPr>
            <a:r>
              <a:rPr lang="en"/>
              <a:t>Come from a intolerant home  </a:t>
            </a:r>
            <a:endParaRPr/>
          </a:p>
          <a:p>
            <a:pPr indent="-342900" lvl="0" marL="457200" rtl="0" algn="l">
              <a:spcBef>
                <a:spcPts val="0"/>
              </a:spcBef>
              <a:spcAft>
                <a:spcPts val="0"/>
              </a:spcAft>
              <a:buSzPts val="1800"/>
              <a:buChar char="➢"/>
            </a:pPr>
            <a:r>
              <a:rPr lang="en"/>
              <a:t>Low achieving, need to feel more important; feel highly about themselves  </a:t>
            </a:r>
            <a:endParaRPr/>
          </a:p>
          <a:p>
            <a:pPr indent="-342900" lvl="0" marL="457200" rtl="0" algn="l">
              <a:spcBef>
                <a:spcPts val="0"/>
              </a:spcBef>
              <a:spcAft>
                <a:spcPts val="0"/>
              </a:spcAft>
              <a:buSzPts val="1800"/>
              <a:buChar char="➢"/>
            </a:pPr>
            <a:r>
              <a:rPr lang="en"/>
              <a:t>Often physically stronger  </a:t>
            </a:r>
            <a:endParaRPr/>
          </a:p>
          <a:p>
            <a:pPr indent="-342900" lvl="0" marL="457200" rtl="0" algn="l">
              <a:spcBef>
                <a:spcPts val="0"/>
              </a:spcBef>
              <a:spcAft>
                <a:spcPts val="0"/>
              </a:spcAft>
              <a:buSzPts val="1800"/>
              <a:buChar char="➢"/>
            </a:pPr>
            <a:r>
              <a:rPr lang="en"/>
              <a:t>Have trouble following rules  </a:t>
            </a:r>
            <a:endParaRPr/>
          </a:p>
          <a:p>
            <a:pPr indent="-342900" lvl="0" marL="457200" rtl="0" algn="l">
              <a:spcBef>
                <a:spcPts val="0"/>
              </a:spcBef>
              <a:spcAft>
                <a:spcPts val="0"/>
              </a:spcAft>
              <a:buSzPts val="1800"/>
              <a:buChar char="➢"/>
            </a:pPr>
            <a:r>
              <a:rPr lang="en"/>
              <a:t>Are encouraged by others, and often work in tandem  </a:t>
            </a:r>
            <a:endParaRPr/>
          </a:p>
          <a:p>
            <a:pPr indent="-342900" lvl="0" marL="457200" rtl="0" algn="l">
              <a:spcBef>
                <a:spcPts val="0"/>
              </a:spcBef>
              <a:spcAft>
                <a:spcPts val="0"/>
              </a:spcAft>
              <a:buSzPts val="1800"/>
              <a:buChar char="➢"/>
            </a:pPr>
            <a:r>
              <a:rPr lang="en"/>
              <a:t>May have been victims previously  </a:t>
            </a:r>
            <a:endParaRPr/>
          </a:p>
          <a:p>
            <a:pPr indent="-342900" lvl="0" marL="457200" rtl="0" algn="l">
              <a:spcBef>
                <a:spcPts val="0"/>
              </a:spcBef>
              <a:spcAft>
                <a:spcPts val="0"/>
              </a:spcAft>
              <a:buSzPts val="1800"/>
              <a:buChar char="➢"/>
            </a:pPr>
            <a:r>
              <a:rPr lang="en"/>
              <a:t>Have the opportunity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7"/>
          <p:cNvSpPr txBox="1"/>
          <p:nvPr>
            <p:ph type="title"/>
          </p:nvPr>
        </p:nvSpPr>
        <p:spPr>
          <a:xfrm>
            <a:off x="311700" y="477550"/>
            <a:ext cx="8520600" cy="8313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How to promote positive social-emotional learning in your classrooms:</a:t>
            </a:r>
            <a:endParaRPr/>
          </a:p>
        </p:txBody>
      </p:sp>
      <p:sp>
        <p:nvSpPr>
          <p:cNvPr id="148" name="Google Shape;148;p27"/>
          <p:cNvSpPr txBox="1"/>
          <p:nvPr>
            <p:ph idx="1" type="body"/>
          </p:nvPr>
        </p:nvSpPr>
        <p:spPr>
          <a:xfrm>
            <a:off x="311700" y="1308850"/>
            <a:ext cx="8520600" cy="33540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
              <a:t>Stop the class when you see a bullying behavior and create a teachable moment  </a:t>
            </a:r>
            <a:endParaRPr/>
          </a:p>
          <a:p>
            <a:pPr indent="-342900" lvl="0" marL="457200" rtl="0" algn="l">
              <a:spcBef>
                <a:spcPts val="0"/>
              </a:spcBef>
              <a:spcAft>
                <a:spcPts val="0"/>
              </a:spcAft>
              <a:buSzPts val="1800"/>
              <a:buChar char="●"/>
            </a:pPr>
            <a:r>
              <a:rPr lang="en"/>
              <a:t>Acknowledge students when they demonstrate empathy  </a:t>
            </a:r>
            <a:endParaRPr/>
          </a:p>
          <a:p>
            <a:pPr indent="-342900" lvl="0" marL="457200" rtl="0" algn="l">
              <a:spcBef>
                <a:spcPts val="0"/>
              </a:spcBef>
              <a:spcAft>
                <a:spcPts val="0"/>
              </a:spcAft>
              <a:buSzPts val="1800"/>
              <a:buChar char="●"/>
            </a:pPr>
            <a:r>
              <a:rPr lang="en"/>
              <a:t>Teach your students to recognize bullying, victim, and bystander behaviors  </a:t>
            </a:r>
            <a:endParaRPr/>
          </a:p>
          <a:p>
            <a:pPr indent="-342900" lvl="0" marL="457200" rtl="0" algn="l">
              <a:spcBef>
                <a:spcPts val="0"/>
              </a:spcBef>
              <a:spcAft>
                <a:spcPts val="0"/>
              </a:spcAft>
              <a:buSzPts val="1800"/>
              <a:buChar char="●"/>
            </a:pPr>
            <a:r>
              <a:rPr lang="en"/>
              <a:t>Promote the acceptance of differences and the value of diversity in your lessons  </a:t>
            </a:r>
            <a:endParaRPr/>
          </a:p>
          <a:p>
            <a:pPr indent="-342900" lvl="0" marL="457200" rtl="0" algn="l">
              <a:spcBef>
                <a:spcPts val="0"/>
              </a:spcBef>
              <a:spcAft>
                <a:spcPts val="0"/>
              </a:spcAft>
              <a:buSzPts val="1800"/>
              <a:buChar char="●"/>
            </a:pPr>
            <a:r>
              <a:rPr lang="en"/>
              <a:t>Teach younger students the difference between tattling and telling an adult when someone needs help  </a:t>
            </a:r>
            <a:endParaRPr/>
          </a:p>
          <a:p>
            <a:pPr indent="-342900" lvl="0" marL="457200" rtl="0" algn="l">
              <a:spcBef>
                <a:spcPts val="0"/>
              </a:spcBef>
              <a:spcAft>
                <a:spcPts val="0"/>
              </a:spcAft>
              <a:buSzPts val="1800"/>
              <a:buChar char="●"/>
            </a:pPr>
            <a:r>
              <a:rPr lang="en"/>
              <a:t>Help students list possible strategies when dealing with these situations  </a:t>
            </a:r>
            <a:endParaRPr/>
          </a:p>
          <a:p>
            <a:pPr indent="-342900" lvl="0" marL="457200" rtl="0" algn="l">
              <a:spcBef>
                <a:spcPts val="0"/>
              </a:spcBef>
              <a:spcAft>
                <a:spcPts val="0"/>
              </a:spcAft>
              <a:buSzPts val="1800"/>
              <a:buChar char="●"/>
            </a:pPr>
            <a:r>
              <a:rPr lang="en"/>
              <a:t>Continue to be positive role models for your child/peers/students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8"/>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Available Resources</a:t>
            </a:r>
            <a:endParaRPr/>
          </a:p>
        </p:txBody>
      </p:sp>
      <p:sp>
        <p:nvSpPr>
          <p:cNvPr id="154" name="Google Shape;154;p28"/>
          <p:cNvSpPr txBox="1"/>
          <p:nvPr>
            <p:ph idx="1" type="body"/>
          </p:nvPr>
        </p:nvSpPr>
        <p:spPr>
          <a:xfrm>
            <a:off x="311700" y="1225225"/>
            <a:ext cx="8520600" cy="3354000"/>
          </a:xfrm>
          <a:prstGeom prst="rect">
            <a:avLst/>
          </a:prstGeom>
        </p:spPr>
        <p:txBody>
          <a:bodyPr anchorCtr="0" anchor="t" bIns="91425" lIns="91425" spcFirstLastPara="1" rIns="91425" wrap="square" tIns="91425">
            <a:normAutofit fontScale="92500" lnSpcReduction="20000"/>
          </a:bodyPr>
          <a:lstStyle/>
          <a:p>
            <a:pPr indent="-334327" lvl="0" marL="457200" rtl="0" algn="l">
              <a:spcBef>
                <a:spcPts val="0"/>
              </a:spcBef>
              <a:spcAft>
                <a:spcPts val="0"/>
              </a:spcAft>
              <a:buSzPct val="100000"/>
              <a:buChar char="❖"/>
            </a:pPr>
            <a:r>
              <a:rPr lang="en"/>
              <a:t>American Psychological Association: </a:t>
            </a:r>
            <a:endParaRPr/>
          </a:p>
          <a:p>
            <a:pPr indent="-310832" lvl="1" marL="914400" rtl="0" algn="l">
              <a:spcBef>
                <a:spcPts val="0"/>
              </a:spcBef>
              <a:spcAft>
                <a:spcPts val="0"/>
              </a:spcAft>
              <a:buSzPct val="100000"/>
              <a:buChar char="➢"/>
            </a:pPr>
            <a:r>
              <a:rPr lang="en" u="sng">
                <a:solidFill>
                  <a:schemeClr val="hlink"/>
                </a:solidFill>
                <a:hlinkClick r:id="rId3"/>
              </a:rPr>
              <a:t>www.apa.org/helpcenter/bullying.aspx  </a:t>
            </a:r>
            <a:endParaRPr/>
          </a:p>
          <a:p>
            <a:pPr indent="-334327" lvl="0" marL="457200" rtl="0" algn="l">
              <a:spcBef>
                <a:spcPts val="0"/>
              </a:spcBef>
              <a:spcAft>
                <a:spcPts val="0"/>
              </a:spcAft>
              <a:buSzPct val="100000"/>
              <a:buChar char="❖"/>
            </a:pPr>
            <a:r>
              <a:rPr lang="en"/>
              <a:t>Anti-defamation league: </a:t>
            </a:r>
            <a:endParaRPr/>
          </a:p>
          <a:p>
            <a:pPr indent="-310832" lvl="1" marL="914400" rtl="0" algn="l">
              <a:spcBef>
                <a:spcPts val="0"/>
              </a:spcBef>
              <a:spcAft>
                <a:spcPts val="0"/>
              </a:spcAft>
              <a:buSzPct val="100000"/>
              <a:buChar char="➢"/>
            </a:pPr>
            <a:r>
              <a:rPr lang="en" u="sng">
                <a:solidFill>
                  <a:schemeClr val="hlink"/>
                </a:solidFill>
                <a:hlinkClick r:id="rId4"/>
              </a:rPr>
              <a:t>www.adl.org/combatbullying/BeAnAlly.pdf  </a:t>
            </a:r>
            <a:endParaRPr/>
          </a:p>
          <a:p>
            <a:pPr indent="-334327" lvl="0" marL="457200" rtl="0" algn="l">
              <a:spcBef>
                <a:spcPts val="0"/>
              </a:spcBef>
              <a:spcAft>
                <a:spcPts val="0"/>
              </a:spcAft>
              <a:buSzPct val="100000"/>
              <a:buChar char="❖"/>
            </a:pPr>
            <a:r>
              <a:rPr lang="en"/>
              <a:t>Collaborative for Academic, Social, and Emotional Learning: </a:t>
            </a:r>
            <a:endParaRPr/>
          </a:p>
          <a:p>
            <a:pPr indent="-310832" lvl="1" marL="914400" rtl="0" algn="l">
              <a:spcBef>
                <a:spcPts val="0"/>
              </a:spcBef>
              <a:spcAft>
                <a:spcPts val="0"/>
              </a:spcAft>
              <a:buSzPct val="100000"/>
              <a:buChar char="➢"/>
            </a:pPr>
            <a:r>
              <a:rPr lang="en" u="sng">
                <a:solidFill>
                  <a:schemeClr val="hlink"/>
                </a:solidFill>
                <a:hlinkClick r:id="rId5"/>
              </a:rPr>
              <a:t>http://casel.org  </a:t>
            </a:r>
            <a:endParaRPr/>
          </a:p>
          <a:p>
            <a:pPr indent="-334327" lvl="0" marL="457200" rtl="0" algn="l">
              <a:spcBef>
                <a:spcPts val="0"/>
              </a:spcBef>
              <a:spcAft>
                <a:spcPts val="0"/>
              </a:spcAft>
              <a:buSzPct val="100000"/>
              <a:buChar char="❖"/>
            </a:pPr>
            <a:r>
              <a:rPr lang="en"/>
              <a:t>Connect Safely: www.connectsafely.org  Cyberbullying Research Center: </a:t>
            </a:r>
            <a:endParaRPr/>
          </a:p>
          <a:p>
            <a:pPr indent="-310832" lvl="1" marL="914400" rtl="0" algn="l">
              <a:spcBef>
                <a:spcPts val="0"/>
              </a:spcBef>
              <a:spcAft>
                <a:spcPts val="0"/>
              </a:spcAft>
              <a:buSzPct val="100000"/>
              <a:buChar char="➢"/>
            </a:pPr>
            <a:r>
              <a:rPr lang="en" u="sng">
                <a:solidFill>
                  <a:schemeClr val="hlink"/>
                </a:solidFill>
                <a:hlinkClick r:id="rId6"/>
              </a:rPr>
              <a:t>www.cyberbullying.us  </a:t>
            </a:r>
            <a:endParaRPr/>
          </a:p>
          <a:p>
            <a:pPr indent="-334327" lvl="0" marL="457200" rtl="0" algn="l">
              <a:spcBef>
                <a:spcPts val="0"/>
              </a:spcBef>
              <a:spcAft>
                <a:spcPts val="0"/>
              </a:spcAft>
              <a:buSzPct val="100000"/>
              <a:buChar char="❖"/>
            </a:pPr>
            <a:r>
              <a:rPr lang="en"/>
              <a:t>International Bullying Prevention Association: </a:t>
            </a:r>
            <a:endParaRPr/>
          </a:p>
          <a:p>
            <a:pPr indent="-310832" lvl="1" marL="914400" rtl="0" algn="l">
              <a:spcBef>
                <a:spcPts val="0"/>
              </a:spcBef>
              <a:spcAft>
                <a:spcPts val="0"/>
              </a:spcAft>
              <a:buSzPct val="100000"/>
              <a:buChar char="➢"/>
            </a:pPr>
            <a:r>
              <a:rPr lang="en" u="sng">
                <a:solidFill>
                  <a:schemeClr val="hlink"/>
                </a:solidFill>
                <a:hlinkClick r:id="rId7"/>
              </a:rPr>
              <a:t>www.stopybullyingworld.org  </a:t>
            </a:r>
            <a:endParaRPr/>
          </a:p>
          <a:p>
            <a:pPr indent="-334327" lvl="0" marL="457200" rtl="0" algn="l">
              <a:spcBef>
                <a:spcPts val="0"/>
              </a:spcBef>
              <a:spcAft>
                <a:spcPts val="0"/>
              </a:spcAft>
              <a:buSzPct val="100000"/>
              <a:buChar char="❖"/>
            </a:pPr>
            <a:r>
              <a:rPr lang="en"/>
              <a:t>Morningside Center for Teaching Social Responsibility: </a:t>
            </a:r>
            <a:endParaRPr/>
          </a:p>
          <a:p>
            <a:pPr indent="-310832" lvl="1" marL="914400" rtl="0" algn="l">
              <a:spcBef>
                <a:spcPts val="0"/>
              </a:spcBef>
              <a:spcAft>
                <a:spcPts val="0"/>
              </a:spcAft>
              <a:buSzPct val="100000"/>
              <a:buChar char="➢"/>
            </a:pPr>
            <a:r>
              <a:rPr lang="en" u="sng">
                <a:solidFill>
                  <a:schemeClr val="hlink"/>
                </a:solidFill>
                <a:hlinkClick r:id="rId8"/>
              </a:rPr>
              <a:t>www.morningsidecenter.org  </a:t>
            </a:r>
            <a:endParaRPr/>
          </a:p>
          <a:p>
            <a:pPr indent="-334327" lvl="0" marL="457200" rtl="0" algn="l">
              <a:spcBef>
                <a:spcPts val="0"/>
              </a:spcBef>
              <a:spcAft>
                <a:spcPts val="0"/>
              </a:spcAft>
              <a:buSzPct val="100000"/>
              <a:buChar char="❖"/>
            </a:pPr>
            <a:r>
              <a:rPr lang="en"/>
              <a:t>National Bullying Prevention Center: </a:t>
            </a:r>
            <a:endParaRPr/>
          </a:p>
          <a:p>
            <a:pPr indent="-310832" lvl="1" marL="914400" rtl="0" algn="l">
              <a:spcBef>
                <a:spcPts val="0"/>
              </a:spcBef>
              <a:spcAft>
                <a:spcPts val="0"/>
              </a:spcAft>
              <a:buSzPct val="100000"/>
              <a:buChar char="➢"/>
            </a:pPr>
            <a:r>
              <a:rPr lang="en" u="sng">
                <a:solidFill>
                  <a:schemeClr val="hlink"/>
                </a:solidFill>
                <a:hlinkClick r:id="rId9"/>
              </a:rPr>
              <a:t>www.pacerkidsagainstbullying.org</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4"/>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NYS Dignity for All Students Act</a:t>
            </a:r>
            <a:endParaRPr/>
          </a:p>
        </p:txBody>
      </p:sp>
      <p:sp>
        <p:nvSpPr>
          <p:cNvPr id="69" name="Google Shape;69;p14"/>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❖Signed into law in September 2010 </a:t>
            </a:r>
            <a:endParaRPr/>
          </a:p>
          <a:p>
            <a:pPr indent="0" lvl="0" marL="0" rtl="0" algn="l">
              <a:spcBef>
                <a:spcPts val="1200"/>
              </a:spcBef>
              <a:spcAft>
                <a:spcPts val="0"/>
              </a:spcAft>
              <a:buNone/>
            </a:pPr>
            <a:r>
              <a:rPr lang="en"/>
              <a:t>❖Became effective July 1, 2012 </a:t>
            </a:r>
            <a:endParaRPr/>
          </a:p>
          <a:p>
            <a:pPr indent="0" lvl="0" marL="0" rtl="0" algn="l">
              <a:spcBef>
                <a:spcPts val="1200"/>
              </a:spcBef>
              <a:spcAft>
                <a:spcPts val="0"/>
              </a:spcAft>
              <a:buNone/>
            </a:pPr>
            <a:r>
              <a:rPr lang="en"/>
              <a:t>❖Amendments were made to the law – August 2013 </a:t>
            </a:r>
            <a:endParaRPr/>
          </a:p>
          <a:p>
            <a:pPr indent="0" lvl="0" marL="0" rtl="0" algn="l">
              <a:spcBef>
                <a:spcPts val="1200"/>
              </a:spcBef>
              <a:spcAft>
                <a:spcPts val="1200"/>
              </a:spcAft>
              <a:buNone/>
            </a:pPr>
            <a:r>
              <a:rPr lang="en"/>
              <a:t>❖The Dignity Act seeks to provide the state’s elementary and secondary school students with a safe and supportive environment free from discrimination, intimidation, taunting, harassment, and bullying on school property, a school bus, and/or at a school related function.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5"/>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a:t>Dignity for All Students</a:t>
            </a:r>
            <a:endParaRPr/>
          </a:p>
        </p:txBody>
      </p:sp>
      <p:sp>
        <p:nvSpPr>
          <p:cNvPr id="75" name="Google Shape;75;p15"/>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3000"/>
              <a:t>No student shall be subjected to harassment or bullying (including cyberbullying) by employees or students on school property or at a school function; </a:t>
            </a:r>
            <a:endParaRPr sz="3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6"/>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a:t>Dignity for All Students</a:t>
            </a:r>
            <a:endParaRPr/>
          </a:p>
        </p:txBody>
      </p:sp>
      <p:sp>
        <p:nvSpPr>
          <p:cNvPr id="81" name="Google Shape;81;p16"/>
          <p:cNvSpPr txBox="1"/>
          <p:nvPr>
            <p:ph idx="1" type="body"/>
          </p:nvPr>
        </p:nvSpPr>
        <p:spPr>
          <a:xfrm>
            <a:off x="311700" y="1225225"/>
            <a:ext cx="8520600" cy="3354000"/>
          </a:xfrm>
          <a:prstGeom prst="rect">
            <a:avLst/>
          </a:prstGeom>
        </p:spPr>
        <p:txBody>
          <a:bodyPr anchorCtr="0" anchor="t" bIns="91425" lIns="91425" spcFirstLastPara="1" rIns="91425" wrap="square" tIns="91425">
            <a:normAutofit fontScale="92500" lnSpcReduction="20000"/>
          </a:bodyPr>
          <a:lstStyle/>
          <a:p>
            <a:pPr indent="0" lvl="0" marL="0" rtl="0" algn="l">
              <a:lnSpc>
                <a:spcPct val="100000"/>
              </a:lnSpc>
              <a:spcBef>
                <a:spcPts val="0"/>
              </a:spcBef>
              <a:spcAft>
                <a:spcPts val="0"/>
              </a:spcAft>
              <a:buNone/>
            </a:pPr>
            <a:r>
              <a:rPr lang="en"/>
              <a:t>Nor shall any student be subjected to threats, intimidation or abuse based on his/her actual or perceived:  </a:t>
            </a:r>
            <a:endParaRPr/>
          </a:p>
          <a:p>
            <a:pPr indent="-334327" lvl="0" marL="457200" rtl="0" algn="l">
              <a:lnSpc>
                <a:spcPct val="100000"/>
              </a:lnSpc>
              <a:spcBef>
                <a:spcPts val="1200"/>
              </a:spcBef>
              <a:spcAft>
                <a:spcPts val="0"/>
              </a:spcAft>
              <a:buSzPct val="100000"/>
              <a:buChar char="●"/>
            </a:pPr>
            <a:r>
              <a:rPr lang="en"/>
              <a:t>race  </a:t>
            </a:r>
            <a:endParaRPr/>
          </a:p>
          <a:p>
            <a:pPr indent="-334327" lvl="0" marL="457200" rtl="0" algn="l">
              <a:lnSpc>
                <a:spcPct val="100000"/>
              </a:lnSpc>
              <a:spcBef>
                <a:spcPts val="0"/>
              </a:spcBef>
              <a:spcAft>
                <a:spcPts val="0"/>
              </a:spcAft>
              <a:buSzPct val="100000"/>
              <a:buChar char="●"/>
            </a:pPr>
            <a:r>
              <a:rPr lang="en"/>
              <a:t>color  </a:t>
            </a:r>
            <a:endParaRPr/>
          </a:p>
          <a:p>
            <a:pPr indent="-334327" lvl="0" marL="457200" rtl="0" algn="l">
              <a:lnSpc>
                <a:spcPct val="100000"/>
              </a:lnSpc>
              <a:spcBef>
                <a:spcPts val="0"/>
              </a:spcBef>
              <a:spcAft>
                <a:spcPts val="0"/>
              </a:spcAft>
              <a:buSzPct val="100000"/>
              <a:buChar char="●"/>
            </a:pPr>
            <a:r>
              <a:rPr lang="en"/>
              <a:t>weight  </a:t>
            </a:r>
            <a:endParaRPr/>
          </a:p>
          <a:p>
            <a:pPr indent="-334327" lvl="0" marL="457200" rtl="0" algn="l">
              <a:lnSpc>
                <a:spcPct val="100000"/>
              </a:lnSpc>
              <a:spcBef>
                <a:spcPts val="0"/>
              </a:spcBef>
              <a:spcAft>
                <a:spcPts val="0"/>
              </a:spcAft>
              <a:buSzPct val="100000"/>
              <a:buChar char="●"/>
            </a:pPr>
            <a:r>
              <a:rPr lang="en"/>
              <a:t>national origin  </a:t>
            </a:r>
            <a:endParaRPr/>
          </a:p>
          <a:p>
            <a:pPr indent="-334327" lvl="0" marL="457200" rtl="0" algn="l">
              <a:lnSpc>
                <a:spcPct val="100000"/>
              </a:lnSpc>
              <a:spcBef>
                <a:spcPts val="0"/>
              </a:spcBef>
              <a:spcAft>
                <a:spcPts val="0"/>
              </a:spcAft>
              <a:buSzPct val="100000"/>
              <a:buChar char="●"/>
            </a:pPr>
            <a:r>
              <a:rPr lang="en"/>
              <a:t>ethnic origin  </a:t>
            </a:r>
            <a:endParaRPr/>
          </a:p>
          <a:p>
            <a:pPr indent="-334327" lvl="0" marL="457200" rtl="0" algn="l">
              <a:lnSpc>
                <a:spcPct val="100000"/>
              </a:lnSpc>
              <a:spcBef>
                <a:spcPts val="0"/>
              </a:spcBef>
              <a:spcAft>
                <a:spcPts val="0"/>
              </a:spcAft>
              <a:buSzPct val="100000"/>
              <a:buChar char="●"/>
            </a:pPr>
            <a:r>
              <a:rPr lang="en"/>
              <a:t>religion  </a:t>
            </a:r>
            <a:endParaRPr/>
          </a:p>
          <a:p>
            <a:pPr indent="-334327" lvl="0" marL="457200" rtl="0" algn="l">
              <a:lnSpc>
                <a:spcPct val="100000"/>
              </a:lnSpc>
              <a:spcBef>
                <a:spcPts val="0"/>
              </a:spcBef>
              <a:spcAft>
                <a:spcPts val="0"/>
              </a:spcAft>
              <a:buSzPct val="100000"/>
              <a:buChar char="●"/>
            </a:pPr>
            <a:r>
              <a:rPr lang="en"/>
              <a:t>religious practice  </a:t>
            </a:r>
            <a:endParaRPr/>
          </a:p>
          <a:p>
            <a:pPr indent="-334327" lvl="0" marL="457200" rtl="0" algn="l">
              <a:lnSpc>
                <a:spcPct val="100000"/>
              </a:lnSpc>
              <a:spcBef>
                <a:spcPts val="0"/>
              </a:spcBef>
              <a:spcAft>
                <a:spcPts val="0"/>
              </a:spcAft>
              <a:buSzPct val="100000"/>
              <a:buChar char="●"/>
            </a:pPr>
            <a:r>
              <a:rPr lang="en"/>
              <a:t>disability  </a:t>
            </a:r>
            <a:endParaRPr/>
          </a:p>
          <a:p>
            <a:pPr indent="-334327" lvl="0" marL="457200" rtl="0" algn="l">
              <a:lnSpc>
                <a:spcPct val="100000"/>
              </a:lnSpc>
              <a:spcBef>
                <a:spcPts val="0"/>
              </a:spcBef>
              <a:spcAft>
                <a:spcPts val="0"/>
              </a:spcAft>
              <a:buSzPct val="100000"/>
              <a:buChar char="●"/>
            </a:pPr>
            <a:r>
              <a:rPr lang="en"/>
              <a:t>sexual orientation  </a:t>
            </a:r>
            <a:endParaRPr/>
          </a:p>
          <a:p>
            <a:pPr indent="-334327" lvl="0" marL="457200" rtl="0" algn="l">
              <a:lnSpc>
                <a:spcPct val="100000"/>
              </a:lnSpc>
              <a:spcBef>
                <a:spcPts val="0"/>
              </a:spcBef>
              <a:spcAft>
                <a:spcPts val="0"/>
              </a:spcAft>
              <a:buSzPct val="100000"/>
              <a:buChar char="●"/>
            </a:pPr>
            <a:r>
              <a:rPr lang="en"/>
              <a:t>gender identity  </a:t>
            </a:r>
            <a:endParaRPr/>
          </a:p>
          <a:p>
            <a:pPr indent="-334327" lvl="0" marL="457200" rtl="0" algn="l">
              <a:lnSpc>
                <a:spcPct val="100000"/>
              </a:lnSpc>
              <a:spcBef>
                <a:spcPts val="0"/>
              </a:spcBef>
              <a:spcAft>
                <a:spcPts val="0"/>
              </a:spcAft>
              <a:buSzPct val="100000"/>
              <a:buChar char="●"/>
            </a:pPr>
            <a:r>
              <a:rPr lang="en"/>
              <a:t>sex  </a:t>
            </a:r>
            <a:endParaRPr/>
          </a:p>
          <a:p>
            <a:pPr indent="-334327" lvl="0" marL="457200" rtl="0" algn="l">
              <a:lnSpc>
                <a:spcPct val="100000"/>
              </a:lnSpc>
              <a:spcBef>
                <a:spcPts val="0"/>
              </a:spcBef>
              <a:spcAft>
                <a:spcPts val="0"/>
              </a:spcAft>
              <a:buSzPct val="100000"/>
              <a:buChar char="●"/>
            </a:pPr>
            <a:r>
              <a:rPr lang="en"/>
              <a:t>other</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7"/>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a:t>Dignity for All Students</a:t>
            </a:r>
            <a:endParaRPr/>
          </a:p>
        </p:txBody>
      </p:sp>
      <p:sp>
        <p:nvSpPr>
          <p:cNvPr id="87" name="Google Shape;87;p17"/>
          <p:cNvSpPr txBox="1"/>
          <p:nvPr>
            <p:ph idx="1" type="body"/>
          </p:nvPr>
        </p:nvSpPr>
        <p:spPr>
          <a:xfrm>
            <a:off x="311700" y="1225225"/>
            <a:ext cx="8520600" cy="3625500"/>
          </a:xfrm>
          <a:prstGeom prst="rect">
            <a:avLst/>
          </a:prstGeom>
        </p:spPr>
        <p:txBody>
          <a:bodyPr anchorCtr="0" anchor="t" bIns="91425" lIns="91425" spcFirstLastPara="1" rIns="91425" wrap="square" tIns="91425">
            <a:normAutofit fontScale="92500" lnSpcReduction="10000"/>
          </a:bodyPr>
          <a:lstStyle/>
          <a:p>
            <a:pPr indent="0" lvl="0" marL="0" rtl="0" algn="l">
              <a:spcBef>
                <a:spcPts val="0"/>
              </a:spcBef>
              <a:spcAft>
                <a:spcPts val="0"/>
              </a:spcAft>
              <a:buNone/>
            </a:pPr>
            <a:r>
              <a:rPr lang="en"/>
              <a:t>For purposes of this policy, and the implemented Code of Conduct, school property means:</a:t>
            </a:r>
            <a:endParaRPr/>
          </a:p>
          <a:p>
            <a:pPr indent="-334327" lvl="0" marL="457200" rtl="0" algn="l">
              <a:spcBef>
                <a:spcPts val="1200"/>
              </a:spcBef>
              <a:spcAft>
                <a:spcPts val="0"/>
              </a:spcAft>
              <a:buSzPct val="100000"/>
              <a:buChar char="●"/>
            </a:pPr>
            <a:r>
              <a:rPr lang="en"/>
              <a:t>in or within any building, structure, athletic playing field, playground, parking lot or land contained within the real property boundary line of the District's elementary or secondary schools  </a:t>
            </a:r>
            <a:endParaRPr/>
          </a:p>
          <a:p>
            <a:pPr indent="-334327" lvl="0" marL="457200" rtl="0" algn="l">
              <a:spcBef>
                <a:spcPts val="0"/>
              </a:spcBef>
              <a:spcAft>
                <a:spcPts val="0"/>
              </a:spcAft>
              <a:buSzPct val="100000"/>
              <a:buChar char="●"/>
            </a:pPr>
            <a:r>
              <a:rPr lang="en"/>
              <a:t>in or on a school bus; </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n"/>
              <a:t>A school function shall mean </a:t>
            </a:r>
            <a:endParaRPr/>
          </a:p>
          <a:p>
            <a:pPr indent="-334327" lvl="0" marL="457200" rtl="0" algn="l">
              <a:spcBef>
                <a:spcPts val="1200"/>
              </a:spcBef>
              <a:spcAft>
                <a:spcPts val="0"/>
              </a:spcAft>
              <a:buSzPct val="100000"/>
              <a:buChar char="●"/>
            </a:pPr>
            <a:r>
              <a:rPr lang="en"/>
              <a:t>a school-sponsored extracurricular event or activity regardless of where such event or activity takes place, including those that take place in another state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8"/>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Harassment</a:t>
            </a:r>
            <a:r>
              <a:rPr lang="en"/>
              <a:t> and Bullying</a:t>
            </a:r>
            <a:endParaRPr/>
          </a:p>
        </p:txBody>
      </p:sp>
      <p:sp>
        <p:nvSpPr>
          <p:cNvPr id="93" name="Google Shape;93;p18"/>
          <p:cNvSpPr txBox="1"/>
          <p:nvPr>
            <p:ph idx="1" type="body"/>
          </p:nvPr>
        </p:nvSpPr>
        <p:spPr>
          <a:xfrm>
            <a:off x="311700" y="1225225"/>
            <a:ext cx="8520600" cy="3354000"/>
          </a:xfrm>
          <a:prstGeom prst="rect">
            <a:avLst/>
          </a:prstGeom>
        </p:spPr>
        <p:txBody>
          <a:bodyPr anchorCtr="0" anchor="t" bIns="91425" lIns="91425" spcFirstLastPara="1" rIns="91425" wrap="square" tIns="91425">
            <a:normAutofit fontScale="92500" lnSpcReduction="10000"/>
          </a:bodyPr>
          <a:lstStyle/>
          <a:p>
            <a:pPr indent="0" lvl="0" marL="0" rtl="0" algn="l">
              <a:spcBef>
                <a:spcPts val="0"/>
              </a:spcBef>
              <a:spcAft>
                <a:spcPts val="0"/>
              </a:spcAft>
              <a:buNone/>
            </a:pPr>
            <a:r>
              <a:rPr lang="en"/>
              <a:t>Creating a hostile school environment by conduct, threats, intimidation or abuse (including cyberbullying), that: </a:t>
            </a:r>
            <a:endParaRPr/>
          </a:p>
          <a:p>
            <a:pPr indent="0" lvl="0" marL="0" rtl="0" algn="l">
              <a:spcBef>
                <a:spcPts val="1200"/>
              </a:spcBef>
              <a:spcAft>
                <a:spcPts val="0"/>
              </a:spcAft>
              <a:buNone/>
            </a:pPr>
            <a:r>
              <a:rPr lang="en"/>
              <a:t>➢ Has/would have the effect of substantially interfering with a student’s educational performance, opportunities, benefits, or mental, emotional, or physical well being </a:t>
            </a:r>
            <a:endParaRPr/>
          </a:p>
          <a:p>
            <a:pPr indent="0" lvl="0" marL="0" rtl="0" algn="l">
              <a:spcBef>
                <a:spcPts val="1200"/>
              </a:spcBef>
              <a:spcAft>
                <a:spcPts val="0"/>
              </a:spcAft>
              <a:buNone/>
            </a:pPr>
            <a:r>
              <a:rPr lang="en"/>
              <a:t>OR </a:t>
            </a:r>
            <a:endParaRPr/>
          </a:p>
          <a:p>
            <a:pPr indent="0" lvl="0" marL="0" rtl="0" algn="l">
              <a:spcBef>
                <a:spcPts val="1200"/>
              </a:spcBef>
              <a:spcAft>
                <a:spcPts val="0"/>
              </a:spcAft>
              <a:buNone/>
            </a:pPr>
            <a:r>
              <a:rPr lang="en"/>
              <a:t>➢ Reasonably causes/may cause a student to fear for his/her physical safety </a:t>
            </a:r>
            <a:endParaRPr/>
          </a:p>
          <a:p>
            <a:pPr indent="0" lvl="0" marL="0" rtl="0" algn="l">
              <a:spcBef>
                <a:spcPts val="1200"/>
              </a:spcBef>
              <a:spcAft>
                <a:spcPts val="0"/>
              </a:spcAft>
              <a:buNone/>
            </a:pPr>
            <a:r>
              <a:rPr lang="en"/>
              <a:t>OR </a:t>
            </a:r>
            <a:endParaRPr/>
          </a:p>
          <a:p>
            <a:pPr indent="0" lvl="0" marL="0" rtl="0" algn="l">
              <a:spcBef>
                <a:spcPts val="1200"/>
              </a:spcBef>
              <a:spcAft>
                <a:spcPts val="1200"/>
              </a:spcAft>
              <a:buNone/>
            </a:pPr>
            <a:r>
              <a:rPr lang="en"/>
              <a:t>➢ Causes or would be expected to cause physical injury or emotional harm to a student.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9"/>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Emotional Harm</a:t>
            </a:r>
            <a:endParaRPr/>
          </a:p>
        </p:txBody>
      </p:sp>
      <p:sp>
        <p:nvSpPr>
          <p:cNvPr id="99" name="Google Shape;99;p19"/>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“Emotional Harm” is harm to a student’s emotional well-being through creation of a hostile school environment that is so severe and pervasive as to unreasonably and substantially interfere with a student’s education.</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0"/>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Staff Reporting Responsibilities</a:t>
            </a:r>
            <a:endParaRPr/>
          </a:p>
        </p:txBody>
      </p:sp>
      <p:sp>
        <p:nvSpPr>
          <p:cNvPr id="105" name="Google Shape;105;p20"/>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School staff are required to verbally notify the building level administrator or DASA coordinator within 1 school day of witnessing/receiving a report. </a:t>
            </a:r>
            <a:endParaRPr/>
          </a:p>
          <a:p>
            <a:pPr indent="-342900" lvl="0" marL="457200" rtl="0" algn="l">
              <a:spcBef>
                <a:spcPts val="0"/>
              </a:spcBef>
              <a:spcAft>
                <a:spcPts val="0"/>
              </a:spcAft>
              <a:buSzPts val="1800"/>
              <a:buChar char="●"/>
            </a:pPr>
            <a:r>
              <a:rPr lang="en"/>
              <a:t>A completed written report must be submitted within 2 school days of witnessing/receiving a report. </a:t>
            </a:r>
            <a:endParaRPr/>
          </a:p>
          <a:p>
            <a:pPr indent="-342900" lvl="0" marL="457200" rtl="0" algn="l">
              <a:spcBef>
                <a:spcPts val="0"/>
              </a:spcBef>
              <a:spcAft>
                <a:spcPts val="0"/>
              </a:spcAft>
              <a:buSzPts val="1800"/>
              <a:buChar char="●"/>
            </a:pPr>
            <a:r>
              <a:rPr lang="en"/>
              <a:t>Any person who has reasonable cause to suspect that a student has been subjected to discrimination, bullying, intimidation, or harassment by an employee or student, on school grounds or at a school function, who acts reasonably and in good faith and reports such information to school officials or law enforcement authorities, shall have immunity from any civil liability that may arise from making such report.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1"/>
          <p:cNvSpPr txBox="1"/>
          <p:nvPr>
            <p:ph type="title"/>
          </p:nvPr>
        </p:nvSpPr>
        <p:spPr>
          <a:xfrm>
            <a:off x="255925" y="393925"/>
            <a:ext cx="8520600" cy="8313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Responding</a:t>
            </a:r>
            <a:endParaRPr/>
          </a:p>
          <a:p>
            <a:pPr indent="0" lvl="0" marL="0" rtl="0" algn="l">
              <a:spcBef>
                <a:spcPts val="0"/>
              </a:spcBef>
              <a:spcAft>
                <a:spcPts val="0"/>
              </a:spcAft>
              <a:buNone/>
            </a:pPr>
            <a:r>
              <a:rPr lang="en"/>
              <a:t>If you witness it, address it immediately:</a:t>
            </a:r>
            <a:endParaRPr/>
          </a:p>
        </p:txBody>
      </p:sp>
      <p:sp>
        <p:nvSpPr>
          <p:cNvPr id="111" name="Google Shape;111;p21"/>
          <p:cNvSpPr txBox="1"/>
          <p:nvPr>
            <p:ph idx="1" type="body"/>
          </p:nvPr>
        </p:nvSpPr>
        <p:spPr>
          <a:xfrm>
            <a:off x="311700" y="1225225"/>
            <a:ext cx="8520600" cy="3354000"/>
          </a:xfrm>
          <a:prstGeom prst="rect">
            <a:avLst/>
          </a:prstGeom>
        </p:spPr>
        <p:txBody>
          <a:bodyPr anchorCtr="0" anchor="t" bIns="91425" lIns="91425" spcFirstLastPara="1" rIns="91425" wrap="square" tIns="91425">
            <a:normAutofit fontScale="92500"/>
          </a:bodyPr>
          <a:lstStyle/>
          <a:p>
            <a:pPr indent="0" lvl="0" marL="0" rtl="0" algn="l">
              <a:spcBef>
                <a:spcPts val="0"/>
              </a:spcBef>
              <a:spcAft>
                <a:spcPts val="0"/>
              </a:spcAft>
              <a:buNone/>
            </a:pPr>
            <a:r>
              <a:rPr lang="en"/>
              <a:t>Types of incidents that are occurring: </a:t>
            </a:r>
            <a:endParaRPr/>
          </a:p>
          <a:p>
            <a:pPr indent="0" lvl="0" marL="0" rtl="0" algn="l">
              <a:spcBef>
                <a:spcPts val="1200"/>
              </a:spcBef>
              <a:spcAft>
                <a:spcPts val="0"/>
              </a:spcAft>
              <a:buNone/>
            </a:pPr>
            <a:r>
              <a:rPr lang="en"/>
              <a:t>➢ Physical Contact (kicking, punching, tripping, pushing, taking belongings, spitting, etc.) </a:t>
            </a:r>
            <a:endParaRPr/>
          </a:p>
          <a:p>
            <a:pPr indent="0" lvl="0" marL="0" rtl="0" algn="l">
              <a:spcBef>
                <a:spcPts val="1200"/>
              </a:spcBef>
              <a:spcAft>
                <a:spcPts val="0"/>
              </a:spcAft>
              <a:buNone/>
            </a:pPr>
            <a:r>
              <a:rPr lang="en"/>
              <a:t>➢ Verbal Threats/Intimidation (gossiping, name-calling, put-downs, taunting, making threats) </a:t>
            </a:r>
            <a:endParaRPr/>
          </a:p>
          <a:p>
            <a:pPr indent="0" lvl="0" marL="0" rtl="0" algn="l">
              <a:spcBef>
                <a:spcPts val="1200"/>
              </a:spcBef>
              <a:spcAft>
                <a:spcPts val="0"/>
              </a:spcAft>
              <a:buNone/>
            </a:pPr>
            <a:r>
              <a:rPr lang="en"/>
              <a:t>➢ Psychological Abuse (non-verbal actions, spreading rumors, social exclusion) </a:t>
            </a:r>
            <a:endParaRPr/>
          </a:p>
          <a:p>
            <a:pPr indent="0" lvl="0" marL="0" rtl="0" algn="l">
              <a:spcBef>
                <a:spcPts val="1200"/>
              </a:spcBef>
              <a:spcAft>
                <a:spcPts val="1200"/>
              </a:spcAft>
              <a:buNone/>
            </a:pPr>
            <a:r>
              <a:rPr lang="en"/>
              <a:t>➢ Cyberbullying – defined as harassment or bullying though any form of electronic communication (Facebook, Twitter, texting, sexting, other social media websites.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57BB8A"/>
      </a:accent3>
      <a:accent4>
        <a:srgbClr val="78909C"/>
      </a:accent4>
      <a:accent5>
        <a:srgbClr val="607D8B"/>
      </a:accent5>
      <a:accent6>
        <a:srgbClr val="DCE755"/>
      </a:accent6>
      <a:hlink>
        <a:srgbClr val="607D8B"/>
      </a:hlink>
      <a:folHlink>
        <a:srgbClr val="607D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