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07" r:id="rId2"/>
    <p:sldId id="272" r:id="rId3"/>
    <p:sldId id="501" r:id="rId4"/>
    <p:sldId id="486" r:id="rId5"/>
    <p:sldId id="505" r:id="rId6"/>
    <p:sldId id="506" r:id="rId7"/>
    <p:sldId id="493" r:id="rId8"/>
    <p:sldId id="510" r:id="rId9"/>
    <p:sldId id="512" r:id="rId10"/>
    <p:sldId id="511" r:id="rId11"/>
    <p:sldId id="514" r:id="rId12"/>
    <p:sldId id="494" r:id="rId13"/>
    <p:sldId id="515" r:id="rId14"/>
    <p:sldId id="500" r:id="rId15"/>
    <p:sldId id="517" r:id="rId16"/>
    <p:sldId id="516" r:id="rId17"/>
    <p:sldId id="518" r:id="rId18"/>
    <p:sldId id="519" r:id="rId19"/>
    <p:sldId id="497" r:id="rId20"/>
    <p:sldId id="498" r:id="rId21"/>
    <p:sldId id="275" r:id="rId22"/>
    <p:sldId id="522" r:id="rId23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Renkawitz" initials="MR" lastIdx="2" clrIdx="0">
    <p:extLst>
      <p:ext uri="{19B8F6BF-5375-455C-9EA6-DF929625EA0E}">
        <p15:presenceInfo xmlns:p15="http://schemas.microsoft.com/office/powerpoint/2012/main" userId="S::mrenkawitz@csarchpc.com::0d7b26d4-d93a-4b76-a734-a4619e78cd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332"/>
    <a:srgbClr val="E22726"/>
    <a:srgbClr val="4F4F51"/>
    <a:srgbClr val="F4F0F2"/>
    <a:srgbClr val="F4EDEB"/>
    <a:srgbClr val="F2EEF6"/>
    <a:srgbClr val="528DD5"/>
    <a:srgbClr val="E26B09"/>
    <a:srgbClr val="800000"/>
    <a:srgbClr val="759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6817" autoAdjust="0"/>
  </p:normalViewPr>
  <p:slideViewPr>
    <p:cSldViewPr snapToGrid="0">
      <p:cViewPr varScale="1">
        <p:scale>
          <a:sx n="125" d="100"/>
          <a:sy n="125" d="100"/>
        </p:scale>
        <p:origin x="90" y="204"/>
      </p:cViewPr>
      <p:guideLst>
        <p:guide orient="horz" pos="2160"/>
        <p:guide pos="72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27"/>
    </p:cViewPr>
  </p:sorterViewPr>
  <p:notesViewPr>
    <p:cSldViewPr snapToGrid="0">
      <p:cViewPr varScale="1">
        <p:scale>
          <a:sx n="96" d="100"/>
          <a:sy n="96" d="100"/>
        </p:scale>
        <p:origin x="259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B0FECA-B593-46B6-8CC0-552A420F70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3BCAA-5E1C-46F4-94D0-F2A3A45380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AD884FFB-1372-4DD7-85EB-F48D5103BE69}" type="datetimeFigureOut">
              <a:rPr lang="en-US" smtClean="0"/>
              <a:t>3/22/2022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7B23F-DC5B-47E1-AF23-F0C52274E5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BA48A-2AB9-4486-A9FE-618B1EA88C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9AD1F329-8327-4AC9-9A1E-4E65B1836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440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66D0B8A6-5E41-4F55-8110-EB82958F8E63}" type="datetimeFigureOut">
              <a:rPr lang="en-US" smtClean="0"/>
              <a:t>3/22/2022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9053A9BC-7E8A-46C5-967A-097DD9E178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4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6BF21-391F-4CDD-AFCC-3C8E7DC00A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2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Re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6E91E9A5-973C-4892-B18C-01E71AFA3A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7953AB-B3D1-4A95-825D-6B030D405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733" y="2276770"/>
            <a:ext cx="5868614" cy="264795"/>
          </a:xfrm>
          <a:prstGeom prst="rect">
            <a:avLst/>
          </a:prstGeom>
        </p:spPr>
        <p:txBody>
          <a:bodyPr/>
          <a:lstStyle>
            <a:lvl1pPr algn="l">
              <a:defRPr lang="en-US" sz="1800" b="0" kern="1200" spc="300" dirty="0" smtClean="0">
                <a:solidFill>
                  <a:srgbClr val="4F4F5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CLIENT NAME ALL CAPS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797A61-FE61-4EE1-B438-BBB5F58D20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605" y="2595496"/>
            <a:ext cx="9119179" cy="7512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4800" kern="1200" spc="50" dirty="0" smtClean="0">
                <a:solidFill>
                  <a:srgbClr val="4F4F5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72DBA07-2CA6-4175-9848-BE7904955D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701" y="3348984"/>
            <a:ext cx="7930777" cy="7512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4800" kern="1200" spc="50" dirty="0" smtClean="0">
                <a:solidFill>
                  <a:srgbClr val="4F4F51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80D7023-4ECB-4408-B932-8379AC28A6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697" y="4490548"/>
            <a:ext cx="7627593" cy="315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600" kern="1200" spc="300" dirty="0" smtClean="0">
                <a:solidFill>
                  <a:schemeClr val="bg1">
                    <a:lumMod val="6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Date Written as XX.XX.XXXX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28052B-7E1E-406C-8A96-A8B4FCCD7D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7" y="5986920"/>
            <a:ext cx="1566145" cy="3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Blu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E2D51484-D238-4F89-BA71-6BB290345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AFD307F5-0067-4502-B98D-B389F4EB94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733" y="2276770"/>
            <a:ext cx="5868614" cy="264795"/>
          </a:xfrm>
          <a:prstGeom prst="rect">
            <a:avLst/>
          </a:prstGeom>
        </p:spPr>
        <p:txBody>
          <a:bodyPr/>
          <a:lstStyle>
            <a:lvl1pPr algn="l">
              <a:defRPr lang="en-US" sz="1800" b="0" kern="1200" spc="300" dirty="0" smtClean="0">
                <a:solidFill>
                  <a:srgbClr val="4F4F5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CLIENT NAME ALL CAPS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5B1AAD0-8893-4D90-8692-A5D80199A8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605" y="2595496"/>
            <a:ext cx="9119179" cy="7512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4800" kern="1200" spc="50" dirty="0" smtClean="0">
                <a:solidFill>
                  <a:srgbClr val="4F4F5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C43FF38-8E29-4CFF-8846-8213C6F5E5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697" y="4490548"/>
            <a:ext cx="7627593" cy="315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600" kern="1200" spc="300" dirty="0" smtClean="0">
                <a:solidFill>
                  <a:srgbClr val="ACAEB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Date Written as XX.XX.XXXX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7A59BA-A7E7-49DC-8A86-3A259026E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7" y="5986920"/>
            <a:ext cx="1566145" cy="319232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43677E3-D708-4609-AA6C-C22D95012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701" y="3348984"/>
            <a:ext cx="7930777" cy="7512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4800" kern="1200" spc="50" dirty="0" smtClean="0">
                <a:solidFill>
                  <a:srgbClr val="4F4F51"/>
                </a:solidFill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137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F5AFB052-AAFB-4FBC-8964-EF7689D9A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2097" y="5628442"/>
            <a:ext cx="5935754" cy="241039"/>
          </a:xfrm>
          <a:prstGeom prst="rect">
            <a:avLst/>
          </a:prstGeom>
        </p:spPr>
        <p:txBody>
          <a:bodyPr/>
          <a:lstStyle>
            <a:lvl1pPr algn="l">
              <a:defRPr lang="en-US" sz="1400" b="0" kern="1200" spc="300" dirty="0" smtClean="0">
                <a:solidFill>
                  <a:srgbClr val="4F4F5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CLIENT NAME ALL CAPS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1E85A02-453B-48CD-B5D2-744E83B21F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3969" y="5869481"/>
            <a:ext cx="5983882" cy="554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3200" kern="1200" spc="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E90AC01-8504-421F-BB8C-AE1C83F8B9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72096" y="6423592"/>
            <a:ext cx="5935755" cy="315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200" kern="1200" spc="300" dirty="0" smtClean="0">
                <a:solidFill>
                  <a:srgbClr val="A7A9AC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Date Written as XX.XX.XXXX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24852-64E2-4CE3-985D-372EEB2863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3133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DDBC5-1723-4E93-A855-54ADEB1DA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7" y="5986920"/>
            <a:ext cx="1566145" cy="3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8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13069C06-5705-4992-9372-E291AE8CD9A5}"/>
              </a:ext>
            </a:extLst>
          </p:cNvPr>
          <p:cNvSpPr/>
          <p:nvPr userDrawn="1"/>
        </p:nvSpPr>
        <p:spPr>
          <a:xfrm>
            <a:off x="4733800" y="372088"/>
            <a:ext cx="529386" cy="757635"/>
          </a:xfrm>
          <a:custGeom>
            <a:avLst/>
            <a:gdLst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623286 w 5623286"/>
              <a:gd name="connsiteY2" fmla="*/ 779813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278332 w 5623286"/>
              <a:gd name="connsiteY2" fmla="*/ 757911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85288"/>
              <a:gd name="connsiteX1" fmla="*/ 5623286 w 5623286"/>
              <a:gd name="connsiteY1" fmla="*/ 0 h 785288"/>
              <a:gd name="connsiteX2" fmla="*/ 2188011 w 5623286"/>
              <a:gd name="connsiteY2" fmla="*/ 785288 h 785288"/>
              <a:gd name="connsiteX3" fmla="*/ 0 w 5623286"/>
              <a:gd name="connsiteY3" fmla="*/ 779813 h 785288"/>
              <a:gd name="connsiteX4" fmla="*/ 0 w 5623286"/>
              <a:gd name="connsiteY4" fmla="*/ 0 h 785288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2188011 w 5623286"/>
              <a:gd name="connsiteY2" fmla="*/ 779098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446653"/>
              <a:gd name="connsiteY0" fmla="*/ 0 h 779813"/>
              <a:gd name="connsiteX1" fmla="*/ 5446653 w 5446653"/>
              <a:gd name="connsiteY1" fmla="*/ 0 h 779813"/>
              <a:gd name="connsiteX2" fmla="*/ 2188011 w 5446653"/>
              <a:gd name="connsiteY2" fmla="*/ 779098 h 779813"/>
              <a:gd name="connsiteX3" fmla="*/ 0 w 5446653"/>
              <a:gd name="connsiteY3" fmla="*/ 779813 h 779813"/>
              <a:gd name="connsiteX4" fmla="*/ 0 w 5446653"/>
              <a:gd name="connsiteY4" fmla="*/ 0 h 779813"/>
              <a:gd name="connsiteX0" fmla="*/ 0 w 5181714"/>
              <a:gd name="connsiteY0" fmla="*/ 0 h 779813"/>
              <a:gd name="connsiteX1" fmla="*/ 5181714 w 5181714"/>
              <a:gd name="connsiteY1" fmla="*/ 0 h 779813"/>
              <a:gd name="connsiteX2" fmla="*/ 2188011 w 5181714"/>
              <a:gd name="connsiteY2" fmla="*/ 779098 h 779813"/>
              <a:gd name="connsiteX3" fmla="*/ 0 w 5181714"/>
              <a:gd name="connsiteY3" fmla="*/ 779813 h 779813"/>
              <a:gd name="connsiteX4" fmla="*/ 0 w 5181714"/>
              <a:gd name="connsiteY4" fmla="*/ 0 h 779813"/>
              <a:gd name="connsiteX0" fmla="*/ 0 w 5270030"/>
              <a:gd name="connsiteY0" fmla="*/ 0 h 779813"/>
              <a:gd name="connsiteX1" fmla="*/ 5270030 w 5270030"/>
              <a:gd name="connsiteY1" fmla="*/ 7039 h 779813"/>
              <a:gd name="connsiteX2" fmla="*/ 2188011 w 5270030"/>
              <a:gd name="connsiteY2" fmla="*/ 779098 h 779813"/>
              <a:gd name="connsiteX3" fmla="*/ 0 w 5270030"/>
              <a:gd name="connsiteY3" fmla="*/ 779813 h 779813"/>
              <a:gd name="connsiteX4" fmla="*/ 0 w 5270030"/>
              <a:gd name="connsiteY4" fmla="*/ 0 h 779813"/>
              <a:gd name="connsiteX0" fmla="*/ 0 w 5049239"/>
              <a:gd name="connsiteY0" fmla="*/ 0 h 779813"/>
              <a:gd name="connsiteX1" fmla="*/ 5049239 w 5049239"/>
              <a:gd name="connsiteY1" fmla="*/ 2346 h 779813"/>
              <a:gd name="connsiteX2" fmla="*/ 2188011 w 5049239"/>
              <a:gd name="connsiteY2" fmla="*/ 779098 h 779813"/>
              <a:gd name="connsiteX3" fmla="*/ 0 w 5049239"/>
              <a:gd name="connsiteY3" fmla="*/ 779813 h 779813"/>
              <a:gd name="connsiteX4" fmla="*/ 0 w 5049239"/>
              <a:gd name="connsiteY4" fmla="*/ 0 h 779813"/>
              <a:gd name="connsiteX0" fmla="*/ 0 w 5203793"/>
              <a:gd name="connsiteY0" fmla="*/ 0 h 779813"/>
              <a:gd name="connsiteX1" fmla="*/ 5203793 w 5203793"/>
              <a:gd name="connsiteY1" fmla="*/ 14079 h 779813"/>
              <a:gd name="connsiteX2" fmla="*/ 2188011 w 5203793"/>
              <a:gd name="connsiteY2" fmla="*/ 779098 h 779813"/>
              <a:gd name="connsiteX3" fmla="*/ 0 w 5203793"/>
              <a:gd name="connsiteY3" fmla="*/ 779813 h 779813"/>
              <a:gd name="connsiteX4" fmla="*/ 0 w 5203793"/>
              <a:gd name="connsiteY4" fmla="*/ 0 h 779813"/>
              <a:gd name="connsiteX0" fmla="*/ 0 w 5093398"/>
              <a:gd name="connsiteY0" fmla="*/ 0 h 779813"/>
              <a:gd name="connsiteX1" fmla="*/ 5093398 w 5093398"/>
              <a:gd name="connsiteY1" fmla="*/ 4693 h 779813"/>
              <a:gd name="connsiteX2" fmla="*/ 2188011 w 5093398"/>
              <a:gd name="connsiteY2" fmla="*/ 779098 h 779813"/>
              <a:gd name="connsiteX3" fmla="*/ 0 w 5093398"/>
              <a:gd name="connsiteY3" fmla="*/ 779813 h 779813"/>
              <a:gd name="connsiteX4" fmla="*/ 0 w 5093398"/>
              <a:gd name="connsiteY4" fmla="*/ 0 h 779813"/>
              <a:gd name="connsiteX0" fmla="*/ 0 w 5093398"/>
              <a:gd name="connsiteY0" fmla="*/ 0 h 779813"/>
              <a:gd name="connsiteX1" fmla="*/ 5093398 w 5093398"/>
              <a:gd name="connsiteY1" fmla="*/ 3462 h 779813"/>
              <a:gd name="connsiteX2" fmla="*/ 2188011 w 5093398"/>
              <a:gd name="connsiteY2" fmla="*/ 779098 h 779813"/>
              <a:gd name="connsiteX3" fmla="*/ 0 w 5093398"/>
              <a:gd name="connsiteY3" fmla="*/ 779813 h 779813"/>
              <a:gd name="connsiteX4" fmla="*/ 0 w 5093398"/>
              <a:gd name="connsiteY4" fmla="*/ 0 h 779813"/>
              <a:gd name="connsiteX0" fmla="*/ 0 w 5220842"/>
              <a:gd name="connsiteY0" fmla="*/ 0 h 779813"/>
              <a:gd name="connsiteX1" fmla="*/ 5220842 w 5220842"/>
              <a:gd name="connsiteY1" fmla="*/ 7156 h 779813"/>
              <a:gd name="connsiteX2" fmla="*/ 2188011 w 5220842"/>
              <a:gd name="connsiteY2" fmla="*/ 779098 h 779813"/>
              <a:gd name="connsiteX3" fmla="*/ 0 w 5220842"/>
              <a:gd name="connsiteY3" fmla="*/ 779813 h 779813"/>
              <a:gd name="connsiteX4" fmla="*/ 0 w 5220842"/>
              <a:gd name="connsiteY4" fmla="*/ 0 h 779813"/>
              <a:gd name="connsiteX0" fmla="*/ 0 w 5151325"/>
              <a:gd name="connsiteY0" fmla="*/ 232 h 780045"/>
              <a:gd name="connsiteX1" fmla="*/ 5151325 w 5151325"/>
              <a:gd name="connsiteY1" fmla="*/ 0 h 780045"/>
              <a:gd name="connsiteX2" fmla="*/ 2188011 w 5151325"/>
              <a:gd name="connsiteY2" fmla="*/ 779330 h 780045"/>
              <a:gd name="connsiteX3" fmla="*/ 0 w 5151325"/>
              <a:gd name="connsiteY3" fmla="*/ 780045 h 780045"/>
              <a:gd name="connsiteX4" fmla="*/ 0 w 5151325"/>
              <a:gd name="connsiteY4" fmla="*/ 232 h 780045"/>
              <a:gd name="connsiteX0" fmla="*/ 0 w 5151325"/>
              <a:gd name="connsiteY0" fmla="*/ 232 h 783024"/>
              <a:gd name="connsiteX1" fmla="*/ 5151325 w 5151325"/>
              <a:gd name="connsiteY1" fmla="*/ 0 h 783024"/>
              <a:gd name="connsiteX2" fmla="*/ 2153260 w 5151325"/>
              <a:gd name="connsiteY2" fmla="*/ 783024 h 783024"/>
              <a:gd name="connsiteX3" fmla="*/ 0 w 5151325"/>
              <a:gd name="connsiteY3" fmla="*/ 780045 h 783024"/>
              <a:gd name="connsiteX4" fmla="*/ 0 w 5151325"/>
              <a:gd name="connsiteY4" fmla="*/ 232 h 78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325" h="783024">
                <a:moveTo>
                  <a:pt x="0" y="232"/>
                </a:moveTo>
                <a:lnTo>
                  <a:pt x="5151325" y="0"/>
                </a:lnTo>
                <a:lnTo>
                  <a:pt x="2153260" y="783024"/>
                </a:lnTo>
                <a:lnTo>
                  <a:pt x="0" y="780045"/>
                </a:lnTo>
                <a:lnTo>
                  <a:pt x="0" y="232"/>
                </a:lnTo>
                <a:close/>
              </a:path>
            </a:pathLst>
          </a:custGeom>
          <a:solidFill>
            <a:srgbClr val="E22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4781BC-DAE1-482B-A1DD-A2AB731BBB8A}"/>
              </a:ext>
            </a:extLst>
          </p:cNvPr>
          <p:cNvSpPr/>
          <p:nvPr userDrawn="1"/>
        </p:nvSpPr>
        <p:spPr>
          <a:xfrm>
            <a:off x="225" y="372312"/>
            <a:ext cx="5208313" cy="757635"/>
          </a:xfrm>
          <a:custGeom>
            <a:avLst/>
            <a:gdLst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623286 w 5623286"/>
              <a:gd name="connsiteY2" fmla="*/ 779813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278332 w 5623286"/>
              <a:gd name="connsiteY2" fmla="*/ 757911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272609 w 5623286"/>
              <a:gd name="connsiteY2" fmla="*/ 776464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83504"/>
              <a:gd name="connsiteX1" fmla="*/ 5623286 w 5623286"/>
              <a:gd name="connsiteY1" fmla="*/ 0 h 783504"/>
              <a:gd name="connsiteX2" fmla="*/ 5279959 w 5623286"/>
              <a:gd name="connsiteY2" fmla="*/ 783504 h 783504"/>
              <a:gd name="connsiteX3" fmla="*/ 0 w 5623286"/>
              <a:gd name="connsiteY3" fmla="*/ 779813 h 783504"/>
              <a:gd name="connsiteX4" fmla="*/ 0 w 5623286"/>
              <a:gd name="connsiteY4" fmla="*/ 0 h 78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3286" h="783504">
                <a:moveTo>
                  <a:pt x="0" y="0"/>
                </a:moveTo>
                <a:lnTo>
                  <a:pt x="5623286" y="0"/>
                </a:lnTo>
                <a:lnTo>
                  <a:pt x="5279959" y="783504"/>
                </a:lnTo>
                <a:lnTo>
                  <a:pt x="0" y="779813"/>
                </a:lnTo>
                <a:lnTo>
                  <a:pt x="0" y="0"/>
                </a:lnTo>
                <a:close/>
              </a:path>
            </a:pathLst>
          </a:custGeom>
          <a:solidFill>
            <a:srgbClr val="4F4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5A2C16-B133-4298-B414-43DB8909CFE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1786" y="2078335"/>
            <a:ext cx="10161743" cy="4081928"/>
          </a:xfrm>
          <a:prstGeom prst="rect">
            <a:avLst/>
          </a:prstGeom>
        </p:spPr>
        <p:txBody>
          <a:bodyPr/>
          <a:lstStyle>
            <a:lvl1pPr marL="377190" indent="-514350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3200">
                <a:solidFill>
                  <a:srgbClr val="4F4F5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834390" indent="-514350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2800">
                <a:solidFill>
                  <a:srgbClr val="4F4F5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123444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2400">
                <a:solidFill>
                  <a:srgbClr val="4F4F5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69164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2000">
                <a:solidFill>
                  <a:srgbClr val="4F4F5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2148840" indent="-457200">
              <a:buClr>
                <a:schemeClr val="bg1">
                  <a:lumMod val="50000"/>
                </a:schemeClr>
              </a:buClr>
              <a:buFont typeface="+mj-lt"/>
              <a:buAutoNum type="arabicPeriod"/>
              <a:defRPr sz="2000">
                <a:solidFill>
                  <a:srgbClr val="4F4F5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567132-6C2B-4633-8FCD-9D5DBBA0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197" y="6364587"/>
            <a:ext cx="1075017" cy="219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141A54-78E2-4D9F-B787-EEC6F225ADC5}"/>
              </a:ext>
            </a:extLst>
          </p:cNvPr>
          <p:cNvSpPr txBox="1"/>
          <p:nvPr userDrawn="1"/>
        </p:nvSpPr>
        <p:spPr>
          <a:xfrm>
            <a:off x="523875" y="478273"/>
            <a:ext cx="429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239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13069C06-5705-4992-9372-E291AE8CD9A5}"/>
              </a:ext>
            </a:extLst>
          </p:cNvPr>
          <p:cNvSpPr/>
          <p:nvPr userDrawn="1"/>
        </p:nvSpPr>
        <p:spPr>
          <a:xfrm>
            <a:off x="4733800" y="372088"/>
            <a:ext cx="529386" cy="757635"/>
          </a:xfrm>
          <a:custGeom>
            <a:avLst/>
            <a:gdLst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623286 w 5623286"/>
              <a:gd name="connsiteY2" fmla="*/ 779813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278332 w 5623286"/>
              <a:gd name="connsiteY2" fmla="*/ 757911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85288"/>
              <a:gd name="connsiteX1" fmla="*/ 5623286 w 5623286"/>
              <a:gd name="connsiteY1" fmla="*/ 0 h 785288"/>
              <a:gd name="connsiteX2" fmla="*/ 2188011 w 5623286"/>
              <a:gd name="connsiteY2" fmla="*/ 785288 h 785288"/>
              <a:gd name="connsiteX3" fmla="*/ 0 w 5623286"/>
              <a:gd name="connsiteY3" fmla="*/ 779813 h 785288"/>
              <a:gd name="connsiteX4" fmla="*/ 0 w 5623286"/>
              <a:gd name="connsiteY4" fmla="*/ 0 h 785288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2188011 w 5623286"/>
              <a:gd name="connsiteY2" fmla="*/ 779098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446653"/>
              <a:gd name="connsiteY0" fmla="*/ 0 h 779813"/>
              <a:gd name="connsiteX1" fmla="*/ 5446653 w 5446653"/>
              <a:gd name="connsiteY1" fmla="*/ 0 h 779813"/>
              <a:gd name="connsiteX2" fmla="*/ 2188011 w 5446653"/>
              <a:gd name="connsiteY2" fmla="*/ 779098 h 779813"/>
              <a:gd name="connsiteX3" fmla="*/ 0 w 5446653"/>
              <a:gd name="connsiteY3" fmla="*/ 779813 h 779813"/>
              <a:gd name="connsiteX4" fmla="*/ 0 w 5446653"/>
              <a:gd name="connsiteY4" fmla="*/ 0 h 779813"/>
              <a:gd name="connsiteX0" fmla="*/ 0 w 5181714"/>
              <a:gd name="connsiteY0" fmla="*/ 0 h 779813"/>
              <a:gd name="connsiteX1" fmla="*/ 5181714 w 5181714"/>
              <a:gd name="connsiteY1" fmla="*/ 0 h 779813"/>
              <a:gd name="connsiteX2" fmla="*/ 2188011 w 5181714"/>
              <a:gd name="connsiteY2" fmla="*/ 779098 h 779813"/>
              <a:gd name="connsiteX3" fmla="*/ 0 w 5181714"/>
              <a:gd name="connsiteY3" fmla="*/ 779813 h 779813"/>
              <a:gd name="connsiteX4" fmla="*/ 0 w 5181714"/>
              <a:gd name="connsiteY4" fmla="*/ 0 h 779813"/>
              <a:gd name="connsiteX0" fmla="*/ 0 w 5270030"/>
              <a:gd name="connsiteY0" fmla="*/ 0 h 779813"/>
              <a:gd name="connsiteX1" fmla="*/ 5270030 w 5270030"/>
              <a:gd name="connsiteY1" fmla="*/ 7039 h 779813"/>
              <a:gd name="connsiteX2" fmla="*/ 2188011 w 5270030"/>
              <a:gd name="connsiteY2" fmla="*/ 779098 h 779813"/>
              <a:gd name="connsiteX3" fmla="*/ 0 w 5270030"/>
              <a:gd name="connsiteY3" fmla="*/ 779813 h 779813"/>
              <a:gd name="connsiteX4" fmla="*/ 0 w 5270030"/>
              <a:gd name="connsiteY4" fmla="*/ 0 h 779813"/>
              <a:gd name="connsiteX0" fmla="*/ 0 w 5049239"/>
              <a:gd name="connsiteY0" fmla="*/ 0 h 779813"/>
              <a:gd name="connsiteX1" fmla="*/ 5049239 w 5049239"/>
              <a:gd name="connsiteY1" fmla="*/ 2346 h 779813"/>
              <a:gd name="connsiteX2" fmla="*/ 2188011 w 5049239"/>
              <a:gd name="connsiteY2" fmla="*/ 779098 h 779813"/>
              <a:gd name="connsiteX3" fmla="*/ 0 w 5049239"/>
              <a:gd name="connsiteY3" fmla="*/ 779813 h 779813"/>
              <a:gd name="connsiteX4" fmla="*/ 0 w 5049239"/>
              <a:gd name="connsiteY4" fmla="*/ 0 h 779813"/>
              <a:gd name="connsiteX0" fmla="*/ 0 w 5203793"/>
              <a:gd name="connsiteY0" fmla="*/ 0 h 779813"/>
              <a:gd name="connsiteX1" fmla="*/ 5203793 w 5203793"/>
              <a:gd name="connsiteY1" fmla="*/ 14079 h 779813"/>
              <a:gd name="connsiteX2" fmla="*/ 2188011 w 5203793"/>
              <a:gd name="connsiteY2" fmla="*/ 779098 h 779813"/>
              <a:gd name="connsiteX3" fmla="*/ 0 w 5203793"/>
              <a:gd name="connsiteY3" fmla="*/ 779813 h 779813"/>
              <a:gd name="connsiteX4" fmla="*/ 0 w 5203793"/>
              <a:gd name="connsiteY4" fmla="*/ 0 h 779813"/>
              <a:gd name="connsiteX0" fmla="*/ 0 w 5093398"/>
              <a:gd name="connsiteY0" fmla="*/ 0 h 779813"/>
              <a:gd name="connsiteX1" fmla="*/ 5093398 w 5093398"/>
              <a:gd name="connsiteY1" fmla="*/ 4693 h 779813"/>
              <a:gd name="connsiteX2" fmla="*/ 2188011 w 5093398"/>
              <a:gd name="connsiteY2" fmla="*/ 779098 h 779813"/>
              <a:gd name="connsiteX3" fmla="*/ 0 w 5093398"/>
              <a:gd name="connsiteY3" fmla="*/ 779813 h 779813"/>
              <a:gd name="connsiteX4" fmla="*/ 0 w 5093398"/>
              <a:gd name="connsiteY4" fmla="*/ 0 h 779813"/>
              <a:gd name="connsiteX0" fmla="*/ 0 w 5093398"/>
              <a:gd name="connsiteY0" fmla="*/ 0 h 779813"/>
              <a:gd name="connsiteX1" fmla="*/ 5093398 w 5093398"/>
              <a:gd name="connsiteY1" fmla="*/ 3462 h 779813"/>
              <a:gd name="connsiteX2" fmla="*/ 2188011 w 5093398"/>
              <a:gd name="connsiteY2" fmla="*/ 779098 h 779813"/>
              <a:gd name="connsiteX3" fmla="*/ 0 w 5093398"/>
              <a:gd name="connsiteY3" fmla="*/ 779813 h 779813"/>
              <a:gd name="connsiteX4" fmla="*/ 0 w 5093398"/>
              <a:gd name="connsiteY4" fmla="*/ 0 h 779813"/>
              <a:gd name="connsiteX0" fmla="*/ 0 w 5220842"/>
              <a:gd name="connsiteY0" fmla="*/ 0 h 779813"/>
              <a:gd name="connsiteX1" fmla="*/ 5220842 w 5220842"/>
              <a:gd name="connsiteY1" fmla="*/ 7156 h 779813"/>
              <a:gd name="connsiteX2" fmla="*/ 2188011 w 5220842"/>
              <a:gd name="connsiteY2" fmla="*/ 779098 h 779813"/>
              <a:gd name="connsiteX3" fmla="*/ 0 w 5220842"/>
              <a:gd name="connsiteY3" fmla="*/ 779813 h 779813"/>
              <a:gd name="connsiteX4" fmla="*/ 0 w 5220842"/>
              <a:gd name="connsiteY4" fmla="*/ 0 h 779813"/>
              <a:gd name="connsiteX0" fmla="*/ 0 w 5151325"/>
              <a:gd name="connsiteY0" fmla="*/ 232 h 780045"/>
              <a:gd name="connsiteX1" fmla="*/ 5151325 w 5151325"/>
              <a:gd name="connsiteY1" fmla="*/ 0 h 780045"/>
              <a:gd name="connsiteX2" fmla="*/ 2188011 w 5151325"/>
              <a:gd name="connsiteY2" fmla="*/ 779330 h 780045"/>
              <a:gd name="connsiteX3" fmla="*/ 0 w 5151325"/>
              <a:gd name="connsiteY3" fmla="*/ 780045 h 780045"/>
              <a:gd name="connsiteX4" fmla="*/ 0 w 5151325"/>
              <a:gd name="connsiteY4" fmla="*/ 232 h 780045"/>
              <a:gd name="connsiteX0" fmla="*/ 0 w 5151325"/>
              <a:gd name="connsiteY0" fmla="*/ 232 h 783024"/>
              <a:gd name="connsiteX1" fmla="*/ 5151325 w 5151325"/>
              <a:gd name="connsiteY1" fmla="*/ 0 h 783024"/>
              <a:gd name="connsiteX2" fmla="*/ 2153260 w 5151325"/>
              <a:gd name="connsiteY2" fmla="*/ 783024 h 783024"/>
              <a:gd name="connsiteX3" fmla="*/ 0 w 5151325"/>
              <a:gd name="connsiteY3" fmla="*/ 780045 h 783024"/>
              <a:gd name="connsiteX4" fmla="*/ 0 w 5151325"/>
              <a:gd name="connsiteY4" fmla="*/ 232 h 78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325" h="783024">
                <a:moveTo>
                  <a:pt x="0" y="232"/>
                </a:moveTo>
                <a:lnTo>
                  <a:pt x="5151325" y="0"/>
                </a:lnTo>
                <a:lnTo>
                  <a:pt x="2153260" y="783024"/>
                </a:lnTo>
                <a:lnTo>
                  <a:pt x="0" y="780045"/>
                </a:lnTo>
                <a:lnTo>
                  <a:pt x="0" y="232"/>
                </a:lnTo>
                <a:close/>
              </a:path>
            </a:pathLst>
          </a:custGeom>
          <a:solidFill>
            <a:srgbClr val="E22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4781BC-DAE1-482B-A1DD-A2AB731BBB8A}"/>
              </a:ext>
            </a:extLst>
          </p:cNvPr>
          <p:cNvSpPr/>
          <p:nvPr userDrawn="1"/>
        </p:nvSpPr>
        <p:spPr>
          <a:xfrm>
            <a:off x="225" y="372312"/>
            <a:ext cx="5208313" cy="757635"/>
          </a:xfrm>
          <a:custGeom>
            <a:avLst/>
            <a:gdLst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623286 w 5623286"/>
              <a:gd name="connsiteY2" fmla="*/ 779813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278332 w 5623286"/>
              <a:gd name="connsiteY2" fmla="*/ 757911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272609 w 5623286"/>
              <a:gd name="connsiteY2" fmla="*/ 776464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83504"/>
              <a:gd name="connsiteX1" fmla="*/ 5623286 w 5623286"/>
              <a:gd name="connsiteY1" fmla="*/ 0 h 783504"/>
              <a:gd name="connsiteX2" fmla="*/ 5279959 w 5623286"/>
              <a:gd name="connsiteY2" fmla="*/ 783504 h 783504"/>
              <a:gd name="connsiteX3" fmla="*/ 0 w 5623286"/>
              <a:gd name="connsiteY3" fmla="*/ 779813 h 783504"/>
              <a:gd name="connsiteX4" fmla="*/ 0 w 5623286"/>
              <a:gd name="connsiteY4" fmla="*/ 0 h 78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3286" h="783504">
                <a:moveTo>
                  <a:pt x="0" y="0"/>
                </a:moveTo>
                <a:lnTo>
                  <a:pt x="5623286" y="0"/>
                </a:lnTo>
                <a:lnTo>
                  <a:pt x="5279959" y="783504"/>
                </a:lnTo>
                <a:lnTo>
                  <a:pt x="0" y="779813"/>
                </a:lnTo>
                <a:lnTo>
                  <a:pt x="0" y="0"/>
                </a:lnTo>
                <a:close/>
              </a:path>
            </a:pathLst>
          </a:custGeom>
          <a:solidFill>
            <a:srgbClr val="4F4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5A2C16-B133-4298-B414-43DB8909CFE3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581786" y="2078335"/>
            <a:ext cx="10161743" cy="4081928"/>
          </a:xfrm>
          <a:prstGeom prst="rect">
            <a:avLst/>
          </a:prstGeom>
        </p:spPr>
        <p:txBody>
          <a:bodyPr/>
          <a:lstStyle>
            <a:lvl1pPr indent="-365760">
              <a:buClr>
                <a:schemeClr val="bg1">
                  <a:lumMod val="50000"/>
                </a:schemeClr>
              </a:buClr>
              <a:defRPr sz="3200">
                <a:solidFill>
                  <a:srgbClr val="4F4F5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indent="-365760">
              <a:buClr>
                <a:schemeClr val="bg1">
                  <a:lumMod val="50000"/>
                </a:schemeClr>
              </a:buClr>
              <a:defRPr sz="2800">
                <a:solidFill>
                  <a:srgbClr val="4F4F5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indent="-365760">
              <a:buClr>
                <a:schemeClr val="bg1">
                  <a:lumMod val="50000"/>
                </a:schemeClr>
              </a:buClr>
              <a:defRPr sz="2400">
                <a:solidFill>
                  <a:srgbClr val="4F4F5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indent="-365760">
              <a:buClr>
                <a:schemeClr val="bg1">
                  <a:lumMod val="50000"/>
                </a:schemeClr>
              </a:buClr>
              <a:defRPr sz="2000">
                <a:solidFill>
                  <a:srgbClr val="4F4F5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indent="-365760">
              <a:buClr>
                <a:schemeClr val="bg1">
                  <a:lumMod val="50000"/>
                </a:schemeClr>
              </a:buClr>
              <a:defRPr sz="2000">
                <a:solidFill>
                  <a:srgbClr val="4F4F5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550E152-216A-4DD4-A3A3-080ED3C66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58" y="456789"/>
            <a:ext cx="4661848" cy="6409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567132-6C2B-4633-8FCD-9D5DBBA0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197" y="6364587"/>
            <a:ext cx="1075017" cy="2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13069C06-5705-4992-9372-E291AE8CD9A5}"/>
              </a:ext>
            </a:extLst>
          </p:cNvPr>
          <p:cNvSpPr/>
          <p:nvPr userDrawn="1"/>
        </p:nvSpPr>
        <p:spPr>
          <a:xfrm>
            <a:off x="4733800" y="372088"/>
            <a:ext cx="529386" cy="757635"/>
          </a:xfrm>
          <a:custGeom>
            <a:avLst/>
            <a:gdLst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623286 w 5623286"/>
              <a:gd name="connsiteY2" fmla="*/ 779813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278332 w 5623286"/>
              <a:gd name="connsiteY2" fmla="*/ 757911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85288"/>
              <a:gd name="connsiteX1" fmla="*/ 5623286 w 5623286"/>
              <a:gd name="connsiteY1" fmla="*/ 0 h 785288"/>
              <a:gd name="connsiteX2" fmla="*/ 2188011 w 5623286"/>
              <a:gd name="connsiteY2" fmla="*/ 785288 h 785288"/>
              <a:gd name="connsiteX3" fmla="*/ 0 w 5623286"/>
              <a:gd name="connsiteY3" fmla="*/ 779813 h 785288"/>
              <a:gd name="connsiteX4" fmla="*/ 0 w 5623286"/>
              <a:gd name="connsiteY4" fmla="*/ 0 h 785288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2188011 w 5623286"/>
              <a:gd name="connsiteY2" fmla="*/ 779098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446653"/>
              <a:gd name="connsiteY0" fmla="*/ 0 h 779813"/>
              <a:gd name="connsiteX1" fmla="*/ 5446653 w 5446653"/>
              <a:gd name="connsiteY1" fmla="*/ 0 h 779813"/>
              <a:gd name="connsiteX2" fmla="*/ 2188011 w 5446653"/>
              <a:gd name="connsiteY2" fmla="*/ 779098 h 779813"/>
              <a:gd name="connsiteX3" fmla="*/ 0 w 5446653"/>
              <a:gd name="connsiteY3" fmla="*/ 779813 h 779813"/>
              <a:gd name="connsiteX4" fmla="*/ 0 w 5446653"/>
              <a:gd name="connsiteY4" fmla="*/ 0 h 779813"/>
              <a:gd name="connsiteX0" fmla="*/ 0 w 5181714"/>
              <a:gd name="connsiteY0" fmla="*/ 0 h 779813"/>
              <a:gd name="connsiteX1" fmla="*/ 5181714 w 5181714"/>
              <a:gd name="connsiteY1" fmla="*/ 0 h 779813"/>
              <a:gd name="connsiteX2" fmla="*/ 2188011 w 5181714"/>
              <a:gd name="connsiteY2" fmla="*/ 779098 h 779813"/>
              <a:gd name="connsiteX3" fmla="*/ 0 w 5181714"/>
              <a:gd name="connsiteY3" fmla="*/ 779813 h 779813"/>
              <a:gd name="connsiteX4" fmla="*/ 0 w 5181714"/>
              <a:gd name="connsiteY4" fmla="*/ 0 h 779813"/>
              <a:gd name="connsiteX0" fmla="*/ 0 w 5270030"/>
              <a:gd name="connsiteY0" fmla="*/ 0 h 779813"/>
              <a:gd name="connsiteX1" fmla="*/ 5270030 w 5270030"/>
              <a:gd name="connsiteY1" fmla="*/ 7039 h 779813"/>
              <a:gd name="connsiteX2" fmla="*/ 2188011 w 5270030"/>
              <a:gd name="connsiteY2" fmla="*/ 779098 h 779813"/>
              <a:gd name="connsiteX3" fmla="*/ 0 w 5270030"/>
              <a:gd name="connsiteY3" fmla="*/ 779813 h 779813"/>
              <a:gd name="connsiteX4" fmla="*/ 0 w 5270030"/>
              <a:gd name="connsiteY4" fmla="*/ 0 h 779813"/>
              <a:gd name="connsiteX0" fmla="*/ 0 w 5049239"/>
              <a:gd name="connsiteY0" fmla="*/ 0 h 779813"/>
              <a:gd name="connsiteX1" fmla="*/ 5049239 w 5049239"/>
              <a:gd name="connsiteY1" fmla="*/ 2346 h 779813"/>
              <a:gd name="connsiteX2" fmla="*/ 2188011 w 5049239"/>
              <a:gd name="connsiteY2" fmla="*/ 779098 h 779813"/>
              <a:gd name="connsiteX3" fmla="*/ 0 w 5049239"/>
              <a:gd name="connsiteY3" fmla="*/ 779813 h 779813"/>
              <a:gd name="connsiteX4" fmla="*/ 0 w 5049239"/>
              <a:gd name="connsiteY4" fmla="*/ 0 h 779813"/>
              <a:gd name="connsiteX0" fmla="*/ 0 w 5203793"/>
              <a:gd name="connsiteY0" fmla="*/ 0 h 779813"/>
              <a:gd name="connsiteX1" fmla="*/ 5203793 w 5203793"/>
              <a:gd name="connsiteY1" fmla="*/ 14079 h 779813"/>
              <a:gd name="connsiteX2" fmla="*/ 2188011 w 5203793"/>
              <a:gd name="connsiteY2" fmla="*/ 779098 h 779813"/>
              <a:gd name="connsiteX3" fmla="*/ 0 w 5203793"/>
              <a:gd name="connsiteY3" fmla="*/ 779813 h 779813"/>
              <a:gd name="connsiteX4" fmla="*/ 0 w 5203793"/>
              <a:gd name="connsiteY4" fmla="*/ 0 h 779813"/>
              <a:gd name="connsiteX0" fmla="*/ 0 w 5093398"/>
              <a:gd name="connsiteY0" fmla="*/ 0 h 779813"/>
              <a:gd name="connsiteX1" fmla="*/ 5093398 w 5093398"/>
              <a:gd name="connsiteY1" fmla="*/ 4693 h 779813"/>
              <a:gd name="connsiteX2" fmla="*/ 2188011 w 5093398"/>
              <a:gd name="connsiteY2" fmla="*/ 779098 h 779813"/>
              <a:gd name="connsiteX3" fmla="*/ 0 w 5093398"/>
              <a:gd name="connsiteY3" fmla="*/ 779813 h 779813"/>
              <a:gd name="connsiteX4" fmla="*/ 0 w 5093398"/>
              <a:gd name="connsiteY4" fmla="*/ 0 h 779813"/>
              <a:gd name="connsiteX0" fmla="*/ 0 w 5093398"/>
              <a:gd name="connsiteY0" fmla="*/ 0 h 779813"/>
              <a:gd name="connsiteX1" fmla="*/ 5093398 w 5093398"/>
              <a:gd name="connsiteY1" fmla="*/ 3462 h 779813"/>
              <a:gd name="connsiteX2" fmla="*/ 2188011 w 5093398"/>
              <a:gd name="connsiteY2" fmla="*/ 779098 h 779813"/>
              <a:gd name="connsiteX3" fmla="*/ 0 w 5093398"/>
              <a:gd name="connsiteY3" fmla="*/ 779813 h 779813"/>
              <a:gd name="connsiteX4" fmla="*/ 0 w 5093398"/>
              <a:gd name="connsiteY4" fmla="*/ 0 h 779813"/>
              <a:gd name="connsiteX0" fmla="*/ 0 w 5220842"/>
              <a:gd name="connsiteY0" fmla="*/ 0 h 779813"/>
              <a:gd name="connsiteX1" fmla="*/ 5220842 w 5220842"/>
              <a:gd name="connsiteY1" fmla="*/ 7156 h 779813"/>
              <a:gd name="connsiteX2" fmla="*/ 2188011 w 5220842"/>
              <a:gd name="connsiteY2" fmla="*/ 779098 h 779813"/>
              <a:gd name="connsiteX3" fmla="*/ 0 w 5220842"/>
              <a:gd name="connsiteY3" fmla="*/ 779813 h 779813"/>
              <a:gd name="connsiteX4" fmla="*/ 0 w 5220842"/>
              <a:gd name="connsiteY4" fmla="*/ 0 h 779813"/>
              <a:gd name="connsiteX0" fmla="*/ 0 w 5151325"/>
              <a:gd name="connsiteY0" fmla="*/ 232 h 780045"/>
              <a:gd name="connsiteX1" fmla="*/ 5151325 w 5151325"/>
              <a:gd name="connsiteY1" fmla="*/ 0 h 780045"/>
              <a:gd name="connsiteX2" fmla="*/ 2188011 w 5151325"/>
              <a:gd name="connsiteY2" fmla="*/ 779330 h 780045"/>
              <a:gd name="connsiteX3" fmla="*/ 0 w 5151325"/>
              <a:gd name="connsiteY3" fmla="*/ 780045 h 780045"/>
              <a:gd name="connsiteX4" fmla="*/ 0 w 5151325"/>
              <a:gd name="connsiteY4" fmla="*/ 232 h 780045"/>
              <a:gd name="connsiteX0" fmla="*/ 0 w 5151325"/>
              <a:gd name="connsiteY0" fmla="*/ 232 h 783024"/>
              <a:gd name="connsiteX1" fmla="*/ 5151325 w 5151325"/>
              <a:gd name="connsiteY1" fmla="*/ 0 h 783024"/>
              <a:gd name="connsiteX2" fmla="*/ 2153260 w 5151325"/>
              <a:gd name="connsiteY2" fmla="*/ 783024 h 783024"/>
              <a:gd name="connsiteX3" fmla="*/ 0 w 5151325"/>
              <a:gd name="connsiteY3" fmla="*/ 780045 h 783024"/>
              <a:gd name="connsiteX4" fmla="*/ 0 w 5151325"/>
              <a:gd name="connsiteY4" fmla="*/ 232 h 78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325" h="783024">
                <a:moveTo>
                  <a:pt x="0" y="232"/>
                </a:moveTo>
                <a:lnTo>
                  <a:pt x="5151325" y="0"/>
                </a:lnTo>
                <a:lnTo>
                  <a:pt x="2153260" y="783024"/>
                </a:lnTo>
                <a:lnTo>
                  <a:pt x="0" y="780045"/>
                </a:lnTo>
                <a:lnTo>
                  <a:pt x="0" y="232"/>
                </a:lnTo>
                <a:close/>
              </a:path>
            </a:pathLst>
          </a:custGeom>
          <a:solidFill>
            <a:srgbClr val="E22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4781BC-DAE1-482B-A1DD-A2AB731BBB8A}"/>
              </a:ext>
            </a:extLst>
          </p:cNvPr>
          <p:cNvSpPr/>
          <p:nvPr userDrawn="1"/>
        </p:nvSpPr>
        <p:spPr>
          <a:xfrm>
            <a:off x="225" y="372312"/>
            <a:ext cx="5208313" cy="757635"/>
          </a:xfrm>
          <a:custGeom>
            <a:avLst/>
            <a:gdLst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623286 w 5623286"/>
              <a:gd name="connsiteY2" fmla="*/ 779813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278332 w 5623286"/>
              <a:gd name="connsiteY2" fmla="*/ 757911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79813"/>
              <a:gd name="connsiteX1" fmla="*/ 5623286 w 5623286"/>
              <a:gd name="connsiteY1" fmla="*/ 0 h 779813"/>
              <a:gd name="connsiteX2" fmla="*/ 5272609 w 5623286"/>
              <a:gd name="connsiteY2" fmla="*/ 776464 h 779813"/>
              <a:gd name="connsiteX3" fmla="*/ 0 w 5623286"/>
              <a:gd name="connsiteY3" fmla="*/ 779813 h 779813"/>
              <a:gd name="connsiteX4" fmla="*/ 0 w 5623286"/>
              <a:gd name="connsiteY4" fmla="*/ 0 h 779813"/>
              <a:gd name="connsiteX0" fmla="*/ 0 w 5623286"/>
              <a:gd name="connsiteY0" fmla="*/ 0 h 783504"/>
              <a:gd name="connsiteX1" fmla="*/ 5623286 w 5623286"/>
              <a:gd name="connsiteY1" fmla="*/ 0 h 783504"/>
              <a:gd name="connsiteX2" fmla="*/ 5279959 w 5623286"/>
              <a:gd name="connsiteY2" fmla="*/ 783504 h 783504"/>
              <a:gd name="connsiteX3" fmla="*/ 0 w 5623286"/>
              <a:gd name="connsiteY3" fmla="*/ 779813 h 783504"/>
              <a:gd name="connsiteX4" fmla="*/ 0 w 5623286"/>
              <a:gd name="connsiteY4" fmla="*/ 0 h 78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3286" h="783504">
                <a:moveTo>
                  <a:pt x="0" y="0"/>
                </a:moveTo>
                <a:lnTo>
                  <a:pt x="5623286" y="0"/>
                </a:lnTo>
                <a:lnTo>
                  <a:pt x="5279959" y="783504"/>
                </a:lnTo>
                <a:lnTo>
                  <a:pt x="0" y="779813"/>
                </a:lnTo>
                <a:lnTo>
                  <a:pt x="0" y="0"/>
                </a:lnTo>
                <a:close/>
              </a:path>
            </a:pathLst>
          </a:custGeom>
          <a:solidFill>
            <a:srgbClr val="4F4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550E152-216A-4DD4-A3A3-080ED3C66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58" y="456789"/>
            <a:ext cx="4661848" cy="6409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567132-6C2B-4633-8FCD-9D5DBBA0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197" y="6364587"/>
            <a:ext cx="1075017" cy="2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1CA5D-C18B-4E49-AABB-6610F3163A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6E284B0-D36F-4496-BC70-7F3F435A30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726" y="3185365"/>
            <a:ext cx="11499273" cy="782955"/>
          </a:xfrm>
          <a:prstGeom prst="rect">
            <a:avLst/>
          </a:prstGeom>
        </p:spPr>
        <p:txBody>
          <a:bodyPr/>
          <a:lstStyle>
            <a:lvl1pPr algn="l">
              <a:defRPr lang="en-US" sz="4800" kern="1200" spc="5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Divider Title</a:t>
            </a:r>
          </a:p>
        </p:txBody>
      </p:sp>
      <p:pic>
        <p:nvPicPr>
          <p:cNvPr id="9" name="Picture 8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DB8EF1A-E746-4F65-AB27-CFA5C7A7B5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197" y="6364587"/>
            <a:ext cx="1075020" cy="2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CF355-B94C-4CDB-B1D9-ED8BD0BC96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Picture 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5963381-4D38-4283-8EEA-49D2633B2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66" y="6503146"/>
            <a:ext cx="1104883" cy="22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F6A2C0-3D3B-4A70-AFDF-DD8A34E6D1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60000"/>
                </a:schemeClr>
              </a:gs>
              <a:gs pos="36000">
                <a:schemeClr val="bg1">
                  <a:shade val="67500"/>
                  <a:satMod val="115000"/>
                  <a:alpha val="0"/>
                  <a:lumMod val="0"/>
                  <a:lumOff val="10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2E07C-A588-43AD-A667-67A9EF59AC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00" y="3106272"/>
            <a:ext cx="3166599" cy="64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65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56" r:id="rId3"/>
    <p:sldLayoutId id="2147483649" r:id="rId4"/>
    <p:sldLayoutId id="2147483661" r:id="rId5"/>
    <p:sldLayoutId id="2147483662" r:id="rId6"/>
    <p:sldLayoutId id="2147483659" r:id="rId7"/>
    <p:sldLayoutId id="2147483653" r:id="rId8"/>
    <p:sldLayoutId id="214748365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97E998-B10C-4798-85E2-54E420AFD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b="7757"/>
          <a:stretch/>
        </p:blipFill>
        <p:spPr>
          <a:xfrm>
            <a:off x="0" y="-66865"/>
            <a:ext cx="12268200" cy="6924865"/>
          </a:xfrm>
          <a:prstGeom prst="rect">
            <a:avLst/>
          </a:prstGeom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717DF76-A9E2-43AF-8C47-F27C3FF4F1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731" y="3611148"/>
            <a:ext cx="9119179" cy="54651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Presentation to the Board of Education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C5D916D-EEEA-4251-92EC-491BDF7D2A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7731" y="4191000"/>
            <a:ext cx="7627593" cy="31559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3.16.2022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B91DA3-95A0-40D2-AA76-48845099D279}"/>
              </a:ext>
            </a:extLst>
          </p:cNvPr>
          <p:cNvCxnSpPr>
            <a:cxnSpLocks/>
          </p:cNvCxnSpPr>
          <p:nvPr/>
        </p:nvCxnSpPr>
        <p:spPr>
          <a:xfrm flipH="1">
            <a:off x="6589336" y="-28575"/>
            <a:ext cx="3314283" cy="7070398"/>
          </a:xfrm>
          <a:prstGeom prst="line">
            <a:avLst/>
          </a:prstGeom>
          <a:ln w="19050">
            <a:solidFill>
              <a:srgbClr val="FFFFFF">
                <a:alpha val="6392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EE43A9-A3D7-46C3-B3EA-0029D05C1F30}"/>
              </a:ext>
            </a:extLst>
          </p:cNvPr>
          <p:cNvCxnSpPr>
            <a:cxnSpLocks/>
          </p:cNvCxnSpPr>
          <p:nvPr/>
        </p:nvCxnSpPr>
        <p:spPr>
          <a:xfrm flipH="1">
            <a:off x="10622756" y="0"/>
            <a:ext cx="1569244" cy="3383756"/>
          </a:xfrm>
          <a:prstGeom prst="line">
            <a:avLst/>
          </a:prstGeom>
          <a:ln w="19050">
            <a:solidFill>
              <a:srgbClr val="FFFFFF">
                <a:alpha val="6392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48F589-3F82-4C35-A6C8-3FDFFE0C8366}"/>
              </a:ext>
            </a:extLst>
          </p:cNvPr>
          <p:cNvCxnSpPr>
            <a:cxnSpLocks/>
          </p:cNvCxnSpPr>
          <p:nvPr/>
        </p:nvCxnSpPr>
        <p:spPr>
          <a:xfrm flipH="1">
            <a:off x="9051131" y="5450681"/>
            <a:ext cx="666750" cy="1440657"/>
          </a:xfrm>
          <a:prstGeom prst="line">
            <a:avLst/>
          </a:prstGeom>
          <a:ln w="19050">
            <a:solidFill>
              <a:srgbClr val="FFFFFF">
                <a:alpha val="6392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1FA028-8A18-4BC6-912C-125429452EAD}"/>
              </a:ext>
            </a:extLst>
          </p:cNvPr>
          <p:cNvCxnSpPr>
            <a:cxnSpLocks/>
          </p:cNvCxnSpPr>
          <p:nvPr/>
        </p:nvCxnSpPr>
        <p:spPr>
          <a:xfrm flipH="1">
            <a:off x="9717881" y="5450681"/>
            <a:ext cx="2474119" cy="0"/>
          </a:xfrm>
          <a:prstGeom prst="line">
            <a:avLst/>
          </a:prstGeom>
          <a:ln w="19050">
            <a:solidFill>
              <a:srgbClr val="FFFFFF">
                <a:alpha val="6392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5AF2E4A-86AC-43C2-929C-F5117D961FBB}"/>
              </a:ext>
            </a:extLst>
          </p:cNvPr>
          <p:cNvCxnSpPr>
            <a:cxnSpLocks/>
          </p:cNvCxnSpPr>
          <p:nvPr/>
        </p:nvCxnSpPr>
        <p:spPr>
          <a:xfrm flipH="1">
            <a:off x="10622756" y="3383756"/>
            <a:ext cx="1569244" cy="0"/>
          </a:xfrm>
          <a:prstGeom prst="line">
            <a:avLst/>
          </a:prstGeom>
          <a:ln w="19050">
            <a:solidFill>
              <a:srgbClr val="FFFFFF">
                <a:alpha val="6392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1B562370-9B74-4BA1-8537-3E8F803D7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1" y="5999172"/>
            <a:ext cx="1566145" cy="31923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344E349-2776-41A2-8708-F42BA42C9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32" y="1390962"/>
            <a:ext cx="8513399" cy="30091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MECHANICVILLE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CITY SCHOOL DISTRICT </a:t>
            </a:r>
          </a:p>
        </p:txBody>
      </p:sp>
    </p:spTree>
    <p:extLst>
      <p:ext uri="{BB962C8B-B14F-4D97-AF65-F5344CB8AC3E}">
        <p14:creationId xmlns:p14="http://schemas.microsoft.com/office/powerpoint/2010/main" val="219995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>
            <a:cxnSpLocks/>
          </p:cNvCxnSpPr>
          <p:nvPr/>
        </p:nvCxnSpPr>
        <p:spPr>
          <a:xfrm>
            <a:off x="2631894" y="16475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A76863FA-7D30-4B52-8F97-CB674BC5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1" y="495490"/>
            <a:ext cx="4491654" cy="640967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Option 3 – Building Purchase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F86B1D7-D51E-4324-8027-0BA3B6D22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7087" y="2683152"/>
            <a:ext cx="8897826" cy="1858583"/>
          </a:xfrm>
        </p:spPr>
        <p:txBody>
          <a:bodyPr/>
          <a:lstStyle/>
          <a:p>
            <a:pPr marL="0" indent="0" algn="ctr" defTabSz="658813">
              <a:buNone/>
              <a:tabLst>
                <a:tab pos="6575425" algn="l"/>
              </a:tabLst>
            </a:pPr>
            <a:r>
              <a:rPr lang="en-US" sz="2800" b="1" dirty="0"/>
              <a:t>Option 3</a:t>
            </a:r>
          </a:p>
          <a:p>
            <a:pPr marL="0" indent="0" algn="ctr" defTabSz="658813">
              <a:buNone/>
              <a:tabLst>
                <a:tab pos="6575425" algn="l"/>
              </a:tabLst>
            </a:pPr>
            <a:endParaRPr lang="en-US" sz="2800" b="1" dirty="0"/>
          </a:p>
          <a:p>
            <a:pPr marL="0" indent="0" algn="ctr" defTabSz="658813">
              <a:buNone/>
              <a:tabLst>
                <a:tab pos="6575425" algn="l"/>
              </a:tabLst>
            </a:pPr>
            <a:r>
              <a:rPr lang="en-US" sz="2800" b="1" dirty="0"/>
              <a:t>Purchase Building at Nearby Off-Campus Site</a:t>
            </a:r>
            <a:endParaRPr lang="en-US" sz="2800" dirty="0"/>
          </a:p>
          <a:p>
            <a:pPr marL="0" indent="0" algn="ctr" defTabSz="658813">
              <a:buNone/>
              <a:tabLst>
                <a:tab pos="6575425" algn="l"/>
              </a:tabLst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99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Placeholder 2">
            <a:extLst>
              <a:ext uri="{FF2B5EF4-FFF2-40B4-BE49-F238E27FC236}">
                <a16:creationId xmlns:a16="http://schemas.microsoft.com/office/drawing/2014/main" id="{78085B09-8322-48C3-AEE6-845A9D56B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0000"/>
                    </a14:imgEffect>
                  </a14:imgLayer>
                </a14:imgProps>
              </a:ext>
            </a:extLst>
          </a:blip>
          <a:srcRect l="19017" t="2836" r="15559" b="9340"/>
          <a:stretch/>
        </p:blipFill>
        <p:spPr>
          <a:xfrm>
            <a:off x="4859827" y="-12600"/>
            <a:ext cx="7385538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>
            <a:cxnSpLocks/>
          </p:cNvCxnSpPr>
          <p:nvPr/>
        </p:nvCxnSpPr>
        <p:spPr>
          <a:xfrm>
            <a:off x="2631894" y="16475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A76863FA-7D30-4B52-8F97-CB674BC5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1" y="495490"/>
            <a:ext cx="4744019" cy="640967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Option 2- New Location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018B6F5-402D-4ECF-B3CC-F2EE7DE154F3}"/>
              </a:ext>
            </a:extLst>
          </p:cNvPr>
          <p:cNvSpPr/>
          <p:nvPr/>
        </p:nvSpPr>
        <p:spPr>
          <a:xfrm>
            <a:off x="-385913" y="381319"/>
            <a:ext cx="6096979" cy="755138"/>
          </a:xfrm>
          <a:custGeom>
            <a:avLst/>
            <a:gdLst>
              <a:gd name="connsiteX0" fmla="*/ 0 w 5229225"/>
              <a:gd name="connsiteY0" fmla="*/ 0 h 771525"/>
              <a:gd name="connsiteX1" fmla="*/ 5229225 w 5229225"/>
              <a:gd name="connsiteY1" fmla="*/ 0 h 771525"/>
              <a:gd name="connsiteX2" fmla="*/ 4905375 w 5229225"/>
              <a:gd name="connsiteY2" fmla="*/ 771525 h 771525"/>
              <a:gd name="connsiteX3" fmla="*/ 38100 w 5229225"/>
              <a:gd name="connsiteY3" fmla="*/ 771525 h 771525"/>
              <a:gd name="connsiteX4" fmla="*/ 0 w 5229225"/>
              <a:gd name="connsiteY4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9225" h="771525">
                <a:moveTo>
                  <a:pt x="0" y="0"/>
                </a:moveTo>
                <a:lnTo>
                  <a:pt x="5229225" y="0"/>
                </a:lnTo>
                <a:lnTo>
                  <a:pt x="4905375" y="771525"/>
                </a:lnTo>
                <a:lnTo>
                  <a:pt x="38100" y="7715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46BA27AC-7FCE-434A-8FE6-B9A01A449013}"/>
              </a:ext>
            </a:extLst>
          </p:cNvPr>
          <p:cNvSpPr txBox="1">
            <a:spLocks/>
          </p:cNvSpPr>
          <p:nvPr/>
        </p:nvSpPr>
        <p:spPr>
          <a:xfrm>
            <a:off x="184758" y="505016"/>
            <a:ext cx="4505006" cy="640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sz="2600" dirty="0"/>
              <a:t>Option 3 – Building Purchase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49E629E8-D9EC-4A19-A974-9A453C017CAD}"/>
              </a:ext>
            </a:extLst>
          </p:cNvPr>
          <p:cNvSpPr txBox="1">
            <a:spLocks/>
          </p:cNvSpPr>
          <p:nvPr/>
        </p:nvSpPr>
        <p:spPr>
          <a:xfrm>
            <a:off x="342042" y="1551454"/>
            <a:ext cx="4250837" cy="5250175"/>
          </a:xfrm>
          <a:prstGeom prst="rect">
            <a:avLst/>
          </a:prstGeom>
        </p:spPr>
        <p:txBody>
          <a:bodyPr/>
          <a:lstStyle>
            <a:lvl1pPr marL="22860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32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58813">
              <a:spcBef>
                <a:spcPts val="600"/>
              </a:spcBef>
              <a:buNone/>
              <a:tabLst>
                <a:tab pos="6575425" algn="l"/>
              </a:tabLst>
            </a:pPr>
            <a:r>
              <a:rPr lang="en-US" sz="1700" b="1" u="sng" dirty="0"/>
              <a:t>Summary: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Purchase existing off-campus building to use for Bus Garage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10 Industrial Park Drive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10,000 sf building + Covered Storage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Constructed in 2019; Office Addition in 2021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0" indent="0" defTabSz="658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6575425" algn="l"/>
              </a:tabLst>
            </a:pPr>
            <a:endParaRPr lang="en-US" sz="17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700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E427008-513F-4384-AE72-92E08D0CD1A5}"/>
              </a:ext>
            </a:extLst>
          </p:cNvPr>
          <p:cNvSpPr/>
          <p:nvPr/>
        </p:nvSpPr>
        <p:spPr>
          <a:xfrm>
            <a:off x="9051921" y="295101"/>
            <a:ext cx="944563" cy="906934"/>
          </a:xfrm>
          <a:custGeom>
            <a:avLst/>
            <a:gdLst>
              <a:gd name="connsiteX0" fmla="*/ 600075 w 866775"/>
              <a:gd name="connsiteY0" fmla="*/ 885825 h 885825"/>
              <a:gd name="connsiteX1" fmla="*/ 866775 w 866775"/>
              <a:gd name="connsiteY1" fmla="*/ 457200 h 885825"/>
              <a:gd name="connsiteX2" fmla="*/ 123825 w 866775"/>
              <a:gd name="connsiteY2" fmla="*/ 0 h 885825"/>
              <a:gd name="connsiteX3" fmla="*/ 0 w 866775"/>
              <a:gd name="connsiteY3" fmla="*/ 571500 h 885825"/>
              <a:gd name="connsiteX4" fmla="*/ 600075 w 866775"/>
              <a:gd name="connsiteY4" fmla="*/ 8858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75" h="885825">
                <a:moveTo>
                  <a:pt x="600075" y="885825"/>
                </a:moveTo>
                <a:lnTo>
                  <a:pt x="866775" y="457200"/>
                </a:lnTo>
                <a:lnTo>
                  <a:pt x="123825" y="0"/>
                </a:lnTo>
                <a:lnTo>
                  <a:pt x="0" y="571500"/>
                </a:lnTo>
                <a:lnTo>
                  <a:pt x="600075" y="885825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9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>
            <a:cxnSpLocks/>
          </p:cNvCxnSpPr>
          <p:nvPr/>
        </p:nvCxnSpPr>
        <p:spPr>
          <a:xfrm>
            <a:off x="2631894" y="16475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road, highway, way, spaghetti junction&#10;&#10;Description automatically generated">
            <a:extLst>
              <a:ext uri="{FF2B5EF4-FFF2-40B4-BE49-F238E27FC236}">
                <a16:creationId xmlns:a16="http://schemas.microsoft.com/office/drawing/2014/main" id="{F440C90F-9C5C-436F-9760-7C7A4D238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72823"/>
            <a:ext cx="10058400" cy="500728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C8F74B-67A9-41D2-B067-5B07C212118D}"/>
              </a:ext>
            </a:extLst>
          </p:cNvPr>
          <p:cNvSpPr/>
          <p:nvPr/>
        </p:nvSpPr>
        <p:spPr>
          <a:xfrm>
            <a:off x="2028825" y="1504950"/>
            <a:ext cx="3381375" cy="2752725"/>
          </a:xfrm>
          <a:custGeom>
            <a:avLst/>
            <a:gdLst>
              <a:gd name="connsiteX0" fmla="*/ 0 w 3400425"/>
              <a:gd name="connsiteY0" fmla="*/ 1885950 h 2790825"/>
              <a:gd name="connsiteX1" fmla="*/ 242888 w 3400425"/>
              <a:gd name="connsiteY1" fmla="*/ 0 h 2790825"/>
              <a:gd name="connsiteX2" fmla="*/ 3400425 w 3400425"/>
              <a:gd name="connsiteY2" fmla="*/ 1419225 h 2790825"/>
              <a:gd name="connsiteX3" fmla="*/ 2428875 w 3400425"/>
              <a:gd name="connsiteY3" fmla="*/ 2790825 h 2790825"/>
              <a:gd name="connsiteX4" fmla="*/ 0 w 3400425"/>
              <a:gd name="connsiteY4" fmla="*/ 1885950 h 279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425" h="2790825">
                <a:moveTo>
                  <a:pt x="0" y="1885950"/>
                </a:moveTo>
                <a:lnTo>
                  <a:pt x="242888" y="0"/>
                </a:lnTo>
                <a:lnTo>
                  <a:pt x="3400425" y="1419225"/>
                </a:lnTo>
                <a:lnTo>
                  <a:pt x="2428875" y="2790825"/>
                </a:lnTo>
                <a:lnTo>
                  <a:pt x="0" y="188595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BCEDD8B-2D0F-4EB3-86E2-2459A7665BAC}"/>
              </a:ext>
            </a:extLst>
          </p:cNvPr>
          <p:cNvSpPr/>
          <p:nvPr/>
        </p:nvSpPr>
        <p:spPr>
          <a:xfrm>
            <a:off x="4114800" y="3609975"/>
            <a:ext cx="566738" cy="395288"/>
          </a:xfrm>
          <a:custGeom>
            <a:avLst/>
            <a:gdLst>
              <a:gd name="connsiteX0" fmla="*/ 57150 w 566738"/>
              <a:gd name="connsiteY0" fmla="*/ 90488 h 395288"/>
              <a:gd name="connsiteX1" fmla="*/ 257175 w 566738"/>
              <a:gd name="connsiteY1" fmla="*/ 166688 h 395288"/>
              <a:gd name="connsiteX2" fmla="*/ 381000 w 566738"/>
              <a:gd name="connsiteY2" fmla="*/ 0 h 395288"/>
              <a:gd name="connsiteX3" fmla="*/ 428625 w 566738"/>
              <a:gd name="connsiteY3" fmla="*/ 23813 h 395288"/>
              <a:gd name="connsiteX4" fmla="*/ 566738 w 566738"/>
              <a:gd name="connsiteY4" fmla="*/ 80963 h 395288"/>
              <a:gd name="connsiteX5" fmla="*/ 347663 w 566738"/>
              <a:gd name="connsiteY5" fmla="*/ 395288 h 395288"/>
              <a:gd name="connsiteX6" fmla="*/ 0 w 566738"/>
              <a:gd name="connsiteY6" fmla="*/ 257175 h 395288"/>
              <a:gd name="connsiteX7" fmla="*/ 57150 w 566738"/>
              <a:gd name="connsiteY7" fmla="*/ 90488 h 39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738" h="395288">
                <a:moveTo>
                  <a:pt x="57150" y="90488"/>
                </a:moveTo>
                <a:lnTo>
                  <a:pt x="257175" y="166688"/>
                </a:lnTo>
                <a:lnTo>
                  <a:pt x="381000" y="0"/>
                </a:lnTo>
                <a:lnTo>
                  <a:pt x="428625" y="23813"/>
                </a:lnTo>
                <a:lnTo>
                  <a:pt x="566738" y="80963"/>
                </a:lnTo>
                <a:lnTo>
                  <a:pt x="347663" y="395288"/>
                </a:lnTo>
                <a:lnTo>
                  <a:pt x="0" y="257175"/>
                </a:lnTo>
                <a:lnTo>
                  <a:pt x="57150" y="9048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C205677-4DD3-4BE4-8763-130A1040F4B4}"/>
              </a:ext>
            </a:extLst>
          </p:cNvPr>
          <p:cNvSpPr txBox="1">
            <a:spLocks/>
          </p:cNvSpPr>
          <p:nvPr/>
        </p:nvSpPr>
        <p:spPr>
          <a:xfrm>
            <a:off x="184758" y="505016"/>
            <a:ext cx="4505006" cy="640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sz="2600" dirty="0"/>
              <a:t>Option 3 – Building Purchase</a:t>
            </a:r>
          </a:p>
        </p:txBody>
      </p:sp>
    </p:spTree>
    <p:extLst>
      <p:ext uri="{BB962C8B-B14F-4D97-AF65-F5344CB8AC3E}">
        <p14:creationId xmlns:p14="http://schemas.microsoft.com/office/powerpoint/2010/main" val="17159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ceiling, area, cart&#10;&#10;Description automatically generated">
            <a:extLst>
              <a:ext uri="{FF2B5EF4-FFF2-40B4-BE49-F238E27FC236}">
                <a16:creationId xmlns:a16="http://schemas.microsoft.com/office/drawing/2014/main" id="{FB35B4A5-D338-4A80-A88F-6DF5AA7D20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5" b="7964"/>
          <a:stretch/>
        </p:blipFill>
        <p:spPr>
          <a:xfrm>
            <a:off x="1846657" y="387495"/>
            <a:ext cx="3605056" cy="3637279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22A3645-8257-4FA0-999A-94B586D8F487}"/>
              </a:ext>
            </a:extLst>
          </p:cNvPr>
          <p:cNvSpPr/>
          <p:nvPr/>
        </p:nvSpPr>
        <p:spPr>
          <a:xfrm>
            <a:off x="0" y="388621"/>
            <a:ext cx="4960620" cy="749386"/>
          </a:xfrm>
          <a:custGeom>
            <a:avLst/>
            <a:gdLst>
              <a:gd name="connsiteX0" fmla="*/ 0 w 5852160"/>
              <a:gd name="connsiteY0" fmla="*/ 7620 h 754380"/>
              <a:gd name="connsiteX1" fmla="*/ 5852160 w 5852160"/>
              <a:gd name="connsiteY1" fmla="*/ 0 h 754380"/>
              <a:gd name="connsiteX2" fmla="*/ 5509260 w 5852160"/>
              <a:gd name="connsiteY2" fmla="*/ 754380 h 754380"/>
              <a:gd name="connsiteX3" fmla="*/ 15240 w 5852160"/>
              <a:gd name="connsiteY3" fmla="*/ 754380 h 754380"/>
              <a:gd name="connsiteX4" fmla="*/ 0 w 5852160"/>
              <a:gd name="connsiteY4" fmla="*/ 7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2160" h="754380">
                <a:moveTo>
                  <a:pt x="0" y="7620"/>
                </a:moveTo>
                <a:lnTo>
                  <a:pt x="5852160" y="0"/>
                </a:lnTo>
                <a:lnTo>
                  <a:pt x="5509260" y="754380"/>
                </a:lnTo>
                <a:lnTo>
                  <a:pt x="15240" y="754380"/>
                </a:lnTo>
                <a:lnTo>
                  <a:pt x="0" y="762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CB434A2-35F7-484C-90AA-1AABFD1C9D33}"/>
              </a:ext>
            </a:extLst>
          </p:cNvPr>
          <p:cNvSpPr txBox="1">
            <a:spLocks/>
          </p:cNvSpPr>
          <p:nvPr/>
        </p:nvSpPr>
        <p:spPr>
          <a:xfrm>
            <a:off x="170881" y="552640"/>
            <a:ext cx="4770235" cy="640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</a:rPr>
              <a:t>Proposed Building/Site Purchase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92D2C3F-9862-492D-9B04-A6D558ECCB1E}"/>
              </a:ext>
            </a:extLst>
          </p:cNvPr>
          <p:cNvSpPr/>
          <p:nvPr/>
        </p:nvSpPr>
        <p:spPr>
          <a:xfrm>
            <a:off x="-407684" y="381414"/>
            <a:ext cx="5436884" cy="755138"/>
          </a:xfrm>
          <a:custGeom>
            <a:avLst/>
            <a:gdLst>
              <a:gd name="connsiteX0" fmla="*/ 0 w 5229225"/>
              <a:gd name="connsiteY0" fmla="*/ 0 h 771525"/>
              <a:gd name="connsiteX1" fmla="*/ 5229225 w 5229225"/>
              <a:gd name="connsiteY1" fmla="*/ 0 h 771525"/>
              <a:gd name="connsiteX2" fmla="*/ 4905375 w 5229225"/>
              <a:gd name="connsiteY2" fmla="*/ 771525 h 771525"/>
              <a:gd name="connsiteX3" fmla="*/ 38100 w 5229225"/>
              <a:gd name="connsiteY3" fmla="*/ 771525 h 771525"/>
              <a:gd name="connsiteX4" fmla="*/ 0 w 5229225"/>
              <a:gd name="connsiteY4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9225" h="771525">
                <a:moveTo>
                  <a:pt x="0" y="0"/>
                </a:moveTo>
                <a:lnTo>
                  <a:pt x="5229225" y="0"/>
                </a:lnTo>
                <a:lnTo>
                  <a:pt x="4905375" y="771525"/>
                </a:lnTo>
                <a:lnTo>
                  <a:pt x="38100" y="7715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2C0382C-46F1-4FE7-97CF-339C01E1CC4F}"/>
              </a:ext>
            </a:extLst>
          </p:cNvPr>
          <p:cNvSpPr txBox="1">
            <a:spLocks/>
          </p:cNvSpPr>
          <p:nvPr/>
        </p:nvSpPr>
        <p:spPr>
          <a:xfrm>
            <a:off x="184758" y="505016"/>
            <a:ext cx="4505006" cy="640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sz="2600" dirty="0"/>
              <a:t>Option 3 – Building Purchase</a:t>
            </a:r>
          </a:p>
        </p:txBody>
      </p:sp>
      <p:pic>
        <p:nvPicPr>
          <p:cNvPr id="7" name="Picture 6" descr="A picture containing wall, indoor, window, table&#10;&#10;Description automatically generated">
            <a:extLst>
              <a:ext uri="{FF2B5EF4-FFF2-40B4-BE49-F238E27FC236}">
                <a16:creationId xmlns:a16="http://schemas.microsoft.com/office/drawing/2014/main" id="{4211C2B0-07E8-44A0-8890-D68D35675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/>
          <a:stretch/>
        </p:blipFill>
        <p:spPr>
          <a:xfrm>
            <a:off x="1846657" y="4129548"/>
            <a:ext cx="3605056" cy="2440981"/>
          </a:xfrm>
          <a:prstGeom prst="rect">
            <a:avLst/>
          </a:prstGeom>
        </p:spPr>
      </p:pic>
      <p:pic>
        <p:nvPicPr>
          <p:cNvPr id="11" name="Picture 10" descr="A picture containing outdoor, sky, ground, house&#10;&#10;Description automatically generated">
            <a:extLst>
              <a:ext uri="{FF2B5EF4-FFF2-40B4-BE49-F238E27FC236}">
                <a16:creationId xmlns:a16="http://schemas.microsoft.com/office/drawing/2014/main" id="{E00288EE-AAEF-456C-8083-780F54D40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b="18736"/>
          <a:stretch/>
        </p:blipFill>
        <p:spPr>
          <a:xfrm>
            <a:off x="5544269" y="379959"/>
            <a:ext cx="4942798" cy="3150468"/>
          </a:xfrm>
          <a:prstGeom prst="rect">
            <a:avLst/>
          </a:prstGeom>
        </p:spPr>
      </p:pic>
      <p:pic>
        <p:nvPicPr>
          <p:cNvPr id="17" name="Picture 16" descr="A picture containing sky, outdoor, ground, parked&#10;&#10;Description automatically generated">
            <a:extLst>
              <a:ext uri="{FF2B5EF4-FFF2-40B4-BE49-F238E27FC236}">
                <a16:creationId xmlns:a16="http://schemas.microsoft.com/office/drawing/2014/main" id="{66E53516-D21F-4419-808C-06C60772B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8" r="20409" b="12557"/>
          <a:stretch/>
        </p:blipFill>
        <p:spPr>
          <a:xfrm>
            <a:off x="5539185" y="3637424"/>
            <a:ext cx="4952966" cy="29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6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22A3645-8257-4FA0-999A-94B586D8F487}"/>
              </a:ext>
            </a:extLst>
          </p:cNvPr>
          <p:cNvSpPr/>
          <p:nvPr/>
        </p:nvSpPr>
        <p:spPr>
          <a:xfrm>
            <a:off x="0" y="388621"/>
            <a:ext cx="4960620" cy="749386"/>
          </a:xfrm>
          <a:custGeom>
            <a:avLst/>
            <a:gdLst>
              <a:gd name="connsiteX0" fmla="*/ 0 w 5852160"/>
              <a:gd name="connsiteY0" fmla="*/ 7620 h 754380"/>
              <a:gd name="connsiteX1" fmla="*/ 5852160 w 5852160"/>
              <a:gd name="connsiteY1" fmla="*/ 0 h 754380"/>
              <a:gd name="connsiteX2" fmla="*/ 5509260 w 5852160"/>
              <a:gd name="connsiteY2" fmla="*/ 754380 h 754380"/>
              <a:gd name="connsiteX3" fmla="*/ 15240 w 5852160"/>
              <a:gd name="connsiteY3" fmla="*/ 754380 h 754380"/>
              <a:gd name="connsiteX4" fmla="*/ 0 w 5852160"/>
              <a:gd name="connsiteY4" fmla="*/ 7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2160" h="754380">
                <a:moveTo>
                  <a:pt x="0" y="7620"/>
                </a:moveTo>
                <a:lnTo>
                  <a:pt x="5852160" y="0"/>
                </a:lnTo>
                <a:lnTo>
                  <a:pt x="5509260" y="754380"/>
                </a:lnTo>
                <a:lnTo>
                  <a:pt x="15240" y="754380"/>
                </a:lnTo>
                <a:lnTo>
                  <a:pt x="0" y="762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CB434A2-35F7-484C-90AA-1AABFD1C9D33}"/>
              </a:ext>
            </a:extLst>
          </p:cNvPr>
          <p:cNvSpPr txBox="1">
            <a:spLocks/>
          </p:cNvSpPr>
          <p:nvPr/>
        </p:nvSpPr>
        <p:spPr>
          <a:xfrm>
            <a:off x="170881" y="552640"/>
            <a:ext cx="4770235" cy="640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</a:rPr>
              <a:t>Proposed Building/Site Purchase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4279C38B-D643-4B99-B505-EE5490BD6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r="742"/>
          <a:stretch/>
        </p:blipFill>
        <p:spPr>
          <a:xfrm>
            <a:off x="1668809" y="1415143"/>
            <a:ext cx="9092507" cy="544285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92D2C3F-9862-492D-9B04-A6D558ECCB1E}"/>
              </a:ext>
            </a:extLst>
          </p:cNvPr>
          <p:cNvSpPr/>
          <p:nvPr/>
        </p:nvSpPr>
        <p:spPr>
          <a:xfrm>
            <a:off x="-407684" y="381414"/>
            <a:ext cx="5436884" cy="755138"/>
          </a:xfrm>
          <a:custGeom>
            <a:avLst/>
            <a:gdLst>
              <a:gd name="connsiteX0" fmla="*/ 0 w 5229225"/>
              <a:gd name="connsiteY0" fmla="*/ 0 h 771525"/>
              <a:gd name="connsiteX1" fmla="*/ 5229225 w 5229225"/>
              <a:gd name="connsiteY1" fmla="*/ 0 h 771525"/>
              <a:gd name="connsiteX2" fmla="*/ 4905375 w 5229225"/>
              <a:gd name="connsiteY2" fmla="*/ 771525 h 771525"/>
              <a:gd name="connsiteX3" fmla="*/ 38100 w 5229225"/>
              <a:gd name="connsiteY3" fmla="*/ 771525 h 771525"/>
              <a:gd name="connsiteX4" fmla="*/ 0 w 5229225"/>
              <a:gd name="connsiteY4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9225" h="771525">
                <a:moveTo>
                  <a:pt x="0" y="0"/>
                </a:moveTo>
                <a:lnTo>
                  <a:pt x="5229225" y="0"/>
                </a:lnTo>
                <a:lnTo>
                  <a:pt x="4905375" y="771525"/>
                </a:lnTo>
                <a:lnTo>
                  <a:pt x="38100" y="7715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142688-9F5E-423F-9B11-1537AF144091}"/>
              </a:ext>
            </a:extLst>
          </p:cNvPr>
          <p:cNvSpPr/>
          <p:nvPr/>
        </p:nvSpPr>
        <p:spPr>
          <a:xfrm>
            <a:off x="6301654" y="2262188"/>
            <a:ext cx="1081809" cy="65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AF167E5-AAE0-4037-9CFE-A4542C029CD0}"/>
              </a:ext>
            </a:extLst>
          </p:cNvPr>
          <p:cNvSpPr txBox="1">
            <a:spLocks/>
          </p:cNvSpPr>
          <p:nvPr/>
        </p:nvSpPr>
        <p:spPr>
          <a:xfrm>
            <a:off x="206117" y="1219951"/>
            <a:ext cx="2564792" cy="152324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property map from current owner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2C0382C-46F1-4FE7-97CF-339C01E1CC4F}"/>
              </a:ext>
            </a:extLst>
          </p:cNvPr>
          <p:cNvSpPr txBox="1">
            <a:spLocks/>
          </p:cNvSpPr>
          <p:nvPr/>
        </p:nvSpPr>
        <p:spPr>
          <a:xfrm>
            <a:off x="184758" y="505016"/>
            <a:ext cx="4505006" cy="640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sz="2600" dirty="0"/>
              <a:t>Option 3 – Building Purchase</a:t>
            </a:r>
          </a:p>
        </p:txBody>
      </p:sp>
    </p:spTree>
    <p:extLst>
      <p:ext uri="{BB962C8B-B14F-4D97-AF65-F5344CB8AC3E}">
        <p14:creationId xmlns:p14="http://schemas.microsoft.com/office/powerpoint/2010/main" val="36722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7B5D-04F3-4C9A-9CFD-0A93E46B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2646045"/>
            <a:ext cx="9124373" cy="782955"/>
          </a:xfrm>
        </p:spPr>
        <p:txBody>
          <a:bodyPr/>
          <a:lstStyle/>
          <a:p>
            <a:pPr marL="514350">
              <a:spcBef>
                <a:spcPts val="1200"/>
              </a:spcBef>
              <a:spcAft>
                <a:spcPts val="1200"/>
              </a:spcAft>
            </a:pPr>
            <a:br>
              <a:rPr lang="en-US" sz="4000" dirty="0"/>
            </a:br>
            <a:r>
              <a:rPr lang="en-US" sz="4000" dirty="0"/>
              <a:t>Recommendation</a:t>
            </a:r>
            <a:br>
              <a:rPr lang="en-US" sz="24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6964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Placeholder 2">
            <a:extLst>
              <a:ext uri="{FF2B5EF4-FFF2-40B4-BE49-F238E27FC236}">
                <a16:creationId xmlns:a16="http://schemas.microsoft.com/office/drawing/2014/main" id="{78085B09-8322-48C3-AEE6-845A9D56B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0000"/>
                    </a14:imgEffect>
                  </a14:imgLayer>
                </a14:imgProps>
              </a:ext>
            </a:extLst>
          </a:blip>
          <a:srcRect l="19017" t="2836" r="15559" b="9340"/>
          <a:stretch/>
        </p:blipFill>
        <p:spPr>
          <a:xfrm>
            <a:off x="4859827" y="-12600"/>
            <a:ext cx="7385538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>
            <a:cxnSpLocks/>
          </p:cNvCxnSpPr>
          <p:nvPr/>
        </p:nvCxnSpPr>
        <p:spPr>
          <a:xfrm>
            <a:off x="2631894" y="16475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A76863FA-7D30-4B52-8F97-CB674BC5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1" y="495490"/>
            <a:ext cx="4744019" cy="640967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Option 2- New Location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018B6F5-402D-4ECF-B3CC-F2EE7DE154F3}"/>
              </a:ext>
            </a:extLst>
          </p:cNvPr>
          <p:cNvSpPr/>
          <p:nvPr/>
        </p:nvSpPr>
        <p:spPr>
          <a:xfrm>
            <a:off x="-385913" y="381319"/>
            <a:ext cx="6096979" cy="755138"/>
          </a:xfrm>
          <a:custGeom>
            <a:avLst/>
            <a:gdLst>
              <a:gd name="connsiteX0" fmla="*/ 0 w 5229225"/>
              <a:gd name="connsiteY0" fmla="*/ 0 h 771525"/>
              <a:gd name="connsiteX1" fmla="*/ 5229225 w 5229225"/>
              <a:gd name="connsiteY1" fmla="*/ 0 h 771525"/>
              <a:gd name="connsiteX2" fmla="*/ 4905375 w 5229225"/>
              <a:gd name="connsiteY2" fmla="*/ 771525 h 771525"/>
              <a:gd name="connsiteX3" fmla="*/ 38100 w 5229225"/>
              <a:gd name="connsiteY3" fmla="*/ 771525 h 771525"/>
              <a:gd name="connsiteX4" fmla="*/ 0 w 5229225"/>
              <a:gd name="connsiteY4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9225" h="771525">
                <a:moveTo>
                  <a:pt x="0" y="0"/>
                </a:moveTo>
                <a:lnTo>
                  <a:pt x="5229225" y="0"/>
                </a:lnTo>
                <a:lnTo>
                  <a:pt x="4905375" y="771525"/>
                </a:lnTo>
                <a:lnTo>
                  <a:pt x="38100" y="7715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46BA27AC-7FCE-434A-8FE6-B9A01A449013}"/>
              </a:ext>
            </a:extLst>
          </p:cNvPr>
          <p:cNvSpPr txBox="1">
            <a:spLocks/>
          </p:cNvSpPr>
          <p:nvPr/>
        </p:nvSpPr>
        <p:spPr>
          <a:xfrm>
            <a:off x="170881" y="495490"/>
            <a:ext cx="4505006" cy="802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sz="2600" dirty="0"/>
              <a:t>Recommendation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49E629E8-D9EC-4A19-A974-9A453C017CAD}"/>
              </a:ext>
            </a:extLst>
          </p:cNvPr>
          <p:cNvSpPr txBox="1">
            <a:spLocks/>
          </p:cNvSpPr>
          <p:nvPr/>
        </p:nvSpPr>
        <p:spPr>
          <a:xfrm>
            <a:off x="357282" y="1393339"/>
            <a:ext cx="4250837" cy="5250175"/>
          </a:xfrm>
          <a:prstGeom prst="rect">
            <a:avLst/>
          </a:prstGeom>
        </p:spPr>
        <p:txBody>
          <a:bodyPr/>
          <a:lstStyle>
            <a:lvl1pPr marL="22860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32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58813">
              <a:spcBef>
                <a:spcPts val="600"/>
              </a:spcBef>
              <a:buNone/>
              <a:tabLst>
                <a:tab pos="6575425" algn="l"/>
              </a:tabLst>
            </a:pPr>
            <a:r>
              <a:rPr lang="en-US" sz="1700" b="1" u="sng" dirty="0"/>
              <a:t>Summary: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Purchase existing (new) off-campus building to use for Bus Garage</a:t>
            </a:r>
          </a:p>
          <a:p>
            <a:pPr marL="0" indent="0" defTabSz="658813">
              <a:spcBef>
                <a:spcPts val="600"/>
              </a:spcBef>
              <a:buNone/>
              <a:tabLst>
                <a:tab pos="6575425" algn="l"/>
              </a:tabLst>
            </a:pPr>
            <a:r>
              <a:rPr lang="en-US" sz="1700" b="1" u="sng" dirty="0"/>
              <a:t>Pros: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New building and site ideal for Bus Garage – current industrial location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Removes Garage from front of Jr/Sr HS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Allows for more parking and better traffic flow at Jr/Sr HS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No Impact on current operations; improved occupancy schedule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Larger Garage – allows for appropriate size support spaces and potential relocation of other spaces from Jr/Sr HS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More economical $/sf vs. new garage on school property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Use of excess fund balance allows for referendum funding to be preserved for roof, sitework, program space, etc.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0" indent="0" defTabSz="658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6575425" algn="l"/>
              </a:tabLst>
            </a:pPr>
            <a:endParaRPr lang="en-US" sz="17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700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E427008-513F-4384-AE72-92E08D0CD1A5}"/>
              </a:ext>
            </a:extLst>
          </p:cNvPr>
          <p:cNvSpPr/>
          <p:nvPr/>
        </p:nvSpPr>
        <p:spPr>
          <a:xfrm>
            <a:off x="9051921" y="295101"/>
            <a:ext cx="944563" cy="906934"/>
          </a:xfrm>
          <a:custGeom>
            <a:avLst/>
            <a:gdLst>
              <a:gd name="connsiteX0" fmla="*/ 600075 w 866775"/>
              <a:gd name="connsiteY0" fmla="*/ 885825 h 885825"/>
              <a:gd name="connsiteX1" fmla="*/ 866775 w 866775"/>
              <a:gd name="connsiteY1" fmla="*/ 457200 h 885825"/>
              <a:gd name="connsiteX2" fmla="*/ 123825 w 866775"/>
              <a:gd name="connsiteY2" fmla="*/ 0 h 885825"/>
              <a:gd name="connsiteX3" fmla="*/ 0 w 866775"/>
              <a:gd name="connsiteY3" fmla="*/ 571500 h 885825"/>
              <a:gd name="connsiteX4" fmla="*/ 600075 w 866775"/>
              <a:gd name="connsiteY4" fmla="*/ 8858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75" h="885825">
                <a:moveTo>
                  <a:pt x="600075" y="885825"/>
                </a:moveTo>
                <a:lnTo>
                  <a:pt x="866775" y="457200"/>
                </a:lnTo>
                <a:lnTo>
                  <a:pt x="123825" y="0"/>
                </a:lnTo>
                <a:lnTo>
                  <a:pt x="0" y="571500"/>
                </a:lnTo>
                <a:lnTo>
                  <a:pt x="600075" y="885825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7B5D-04F3-4C9A-9CFD-0A93E46B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2646045"/>
            <a:ext cx="9124373" cy="782955"/>
          </a:xfrm>
        </p:spPr>
        <p:txBody>
          <a:bodyPr/>
          <a:lstStyle/>
          <a:p>
            <a:pPr marL="514350">
              <a:spcBef>
                <a:spcPts val="1200"/>
              </a:spcBef>
              <a:spcAft>
                <a:spcPts val="1200"/>
              </a:spcAft>
            </a:pPr>
            <a:br>
              <a:rPr lang="en-US" sz="4000" dirty="0"/>
            </a:br>
            <a:r>
              <a:rPr lang="en-US" sz="4000" dirty="0"/>
              <a:t>Phase 1 &amp; 2 Remaining Scope</a:t>
            </a:r>
            <a:br>
              <a:rPr lang="en-US" sz="24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405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>
            <a:cxnSpLocks/>
          </p:cNvCxnSpPr>
          <p:nvPr/>
        </p:nvCxnSpPr>
        <p:spPr>
          <a:xfrm>
            <a:off x="2631894" y="16475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A76863FA-7D30-4B52-8F97-CB674BC5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1" y="495490"/>
            <a:ext cx="4491654" cy="640967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Overview of Project Scope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F86B1D7-D51E-4324-8027-0BA3B6D22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7814" y="1539772"/>
            <a:ext cx="9399616" cy="4723150"/>
          </a:xfrm>
        </p:spPr>
        <p:txBody>
          <a:bodyPr/>
          <a:lstStyle/>
          <a:p>
            <a:pPr marL="0" indent="0" defTabSz="658813">
              <a:buNone/>
              <a:tabLst>
                <a:tab pos="6575425" algn="l"/>
              </a:tabLst>
            </a:pPr>
            <a:r>
              <a:rPr lang="en-US" sz="1800" b="1" u="sng" dirty="0">
                <a:solidFill>
                  <a:srgbClr val="FF0000"/>
                </a:solidFill>
              </a:rPr>
              <a:t>Remaining $9.3M Total Capital Project Funds (+/-$7.75M Allowable Construction)</a:t>
            </a:r>
          </a:p>
          <a:p>
            <a:pPr marL="0" indent="0" defTabSz="658813">
              <a:buNone/>
              <a:tabLst>
                <a:tab pos="6575425" algn="l"/>
              </a:tabLst>
            </a:pPr>
            <a:endParaRPr lang="en-US" sz="200" b="1" u="sng" dirty="0">
              <a:solidFill>
                <a:srgbClr val="FF0000"/>
              </a:solidFill>
            </a:endParaRPr>
          </a:p>
          <a:p>
            <a:pPr marL="0" indent="0" defTabSz="658813">
              <a:buNone/>
              <a:tabLst>
                <a:tab pos="6575425" algn="l"/>
              </a:tabLst>
            </a:pPr>
            <a:r>
              <a:rPr lang="en-US" sz="1800" b="1" u="sng" dirty="0"/>
              <a:t>PHASE 1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Jr/Sr. HS Auditorium Roof Replacement (estimated at $459,207)</a:t>
            </a:r>
          </a:p>
          <a:p>
            <a:pPr marL="227013" indent="-227013" defTabSz="658813">
              <a:tabLst>
                <a:tab pos="6575425" algn="l"/>
              </a:tabLst>
            </a:pPr>
            <a:endParaRPr lang="en-US" sz="200" dirty="0"/>
          </a:p>
          <a:p>
            <a:pPr marL="0" indent="0" defTabSz="658813">
              <a:buNone/>
              <a:tabLst>
                <a:tab pos="6575425" algn="l"/>
              </a:tabLst>
            </a:pPr>
            <a:r>
              <a:rPr lang="en-US" sz="1900" b="1" u="sng" dirty="0"/>
              <a:t>P</a:t>
            </a:r>
            <a:r>
              <a:rPr lang="en-US" sz="1800" b="1" u="sng" dirty="0"/>
              <a:t>HASE 2 </a:t>
            </a:r>
          </a:p>
          <a:p>
            <a:pPr marL="0" indent="0" defTabSz="658813">
              <a:buNone/>
              <a:tabLst>
                <a:tab pos="6575425" algn="l"/>
              </a:tabLst>
            </a:pPr>
            <a:r>
              <a:rPr lang="en-US" sz="1800" b="1" dirty="0"/>
              <a:t>Scope to-be-determined with remaining budget, Target areas: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Softball Field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Demolition of Existing Bus Garage &amp; Parking Lot Reconfiguration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Elementary School Band Room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Mill and Pave Access Road from Jr/Sr. HS to ES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New Road from Elizabeth Street Extension (@ </a:t>
            </a:r>
            <a:r>
              <a:rPr lang="en-US" sz="1800" dirty="0" err="1"/>
              <a:t>Zim</a:t>
            </a:r>
            <a:r>
              <a:rPr lang="en-US" sz="1800" dirty="0"/>
              <a:t> Smith) to ES Access Road</a:t>
            </a:r>
          </a:p>
          <a:p>
            <a:pPr marL="0" indent="0" defTabSz="658813">
              <a:buNone/>
              <a:tabLst>
                <a:tab pos="6575425" algn="l"/>
              </a:tabLst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00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BA9D28F3-9890-4226-B685-39F07FEF6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 b="23327"/>
          <a:stretch/>
        </p:blipFill>
        <p:spPr>
          <a:xfrm>
            <a:off x="2111692" y="0"/>
            <a:ext cx="7968616" cy="685665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22A3645-8257-4FA0-999A-94B586D8F487}"/>
              </a:ext>
            </a:extLst>
          </p:cNvPr>
          <p:cNvSpPr/>
          <p:nvPr/>
        </p:nvSpPr>
        <p:spPr>
          <a:xfrm>
            <a:off x="0" y="388621"/>
            <a:ext cx="4960620" cy="749386"/>
          </a:xfrm>
          <a:custGeom>
            <a:avLst/>
            <a:gdLst>
              <a:gd name="connsiteX0" fmla="*/ 0 w 5852160"/>
              <a:gd name="connsiteY0" fmla="*/ 7620 h 754380"/>
              <a:gd name="connsiteX1" fmla="*/ 5852160 w 5852160"/>
              <a:gd name="connsiteY1" fmla="*/ 0 h 754380"/>
              <a:gd name="connsiteX2" fmla="*/ 5509260 w 5852160"/>
              <a:gd name="connsiteY2" fmla="*/ 754380 h 754380"/>
              <a:gd name="connsiteX3" fmla="*/ 15240 w 5852160"/>
              <a:gd name="connsiteY3" fmla="*/ 754380 h 754380"/>
              <a:gd name="connsiteX4" fmla="*/ 0 w 5852160"/>
              <a:gd name="connsiteY4" fmla="*/ 762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2160" h="754380">
                <a:moveTo>
                  <a:pt x="0" y="7620"/>
                </a:moveTo>
                <a:lnTo>
                  <a:pt x="5852160" y="0"/>
                </a:lnTo>
                <a:lnTo>
                  <a:pt x="5509260" y="754380"/>
                </a:lnTo>
                <a:lnTo>
                  <a:pt x="15240" y="754380"/>
                </a:lnTo>
                <a:lnTo>
                  <a:pt x="0" y="762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91C6131-27EE-465F-ACBC-2DE1A0BD3650}"/>
              </a:ext>
            </a:extLst>
          </p:cNvPr>
          <p:cNvSpPr txBox="1">
            <a:spLocks/>
          </p:cNvSpPr>
          <p:nvPr/>
        </p:nvSpPr>
        <p:spPr>
          <a:xfrm>
            <a:off x="184758" y="505016"/>
            <a:ext cx="4505006" cy="640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sz="2600" dirty="0"/>
              <a:t>Proposed Connector Road</a:t>
            </a:r>
          </a:p>
        </p:txBody>
      </p:sp>
    </p:spTree>
    <p:extLst>
      <p:ext uri="{BB962C8B-B14F-4D97-AF65-F5344CB8AC3E}">
        <p14:creationId xmlns:p14="http://schemas.microsoft.com/office/powerpoint/2010/main" val="90295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2A468-49CE-4432-8E5E-9EB00F537D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9928" y="2434132"/>
            <a:ext cx="10161743" cy="4081928"/>
          </a:xfrm>
        </p:spPr>
        <p:txBody>
          <a:bodyPr/>
          <a:lstStyle/>
          <a:p>
            <a:pPr marL="377190" indent="-5143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Overview of Remaining $9.3M Total Capital Project </a:t>
            </a:r>
          </a:p>
          <a:p>
            <a:pPr marL="377190" indent="-5143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Bus Garage Options</a:t>
            </a:r>
          </a:p>
          <a:p>
            <a:pPr marL="377190" indent="-5143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Recommendation</a:t>
            </a:r>
          </a:p>
          <a:p>
            <a:pPr marL="377190" indent="-5143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Phase 1 &amp; 2 Remaining Scope</a:t>
            </a:r>
          </a:p>
          <a:p>
            <a:pPr marL="377190" indent="-5143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9750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/>
          <p:nvPr/>
        </p:nvCxnSpPr>
        <p:spPr>
          <a:xfrm>
            <a:off x="2203269" y="162850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8D3746E2-D033-4205-9212-B3378725F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1" y="495490"/>
            <a:ext cx="4693219" cy="640967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Schedule for Phase 1 &amp; 2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79FE4E0-B493-4368-BCA5-021C3354037D}"/>
              </a:ext>
            </a:extLst>
          </p:cNvPr>
          <p:cNvSpPr txBox="1">
            <a:spLocks/>
          </p:cNvSpPr>
          <p:nvPr/>
        </p:nvSpPr>
        <p:spPr>
          <a:xfrm>
            <a:off x="2413000" y="1351701"/>
            <a:ext cx="8397590" cy="6709420"/>
          </a:xfrm>
          <a:prstGeom prst="rect">
            <a:avLst/>
          </a:prstGeom>
        </p:spPr>
        <p:txBody>
          <a:bodyPr/>
          <a:lstStyle>
            <a:lvl1pPr marL="22860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32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49313">
              <a:buNone/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b="1" u="sng" dirty="0">
                <a:solidFill>
                  <a:srgbClr val="FF0000"/>
                </a:solidFill>
              </a:rPr>
              <a:t>PHASE 1 – Jr/Sr HS Roof Replacement </a:t>
            </a:r>
          </a:p>
          <a:p>
            <a:pPr marL="200025" indent="-136525" defTabSz="328613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Define Scope		October 2021 </a:t>
            </a:r>
          </a:p>
          <a:p>
            <a:pPr marL="200025" indent="-136525" defTabSz="328613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Design Phase		November – December 2021</a:t>
            </a:r>
          </a:p>
          <a:p>
            <a:pPr marL="200025" indent="-136525" defTabSz="328613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SED Submission Complete		December 27, 2021</a:t>
            </a:r>
          </a:p>
          <a:p>
            <a:pPr marL="200025" indent="-136525" defTabSz="328613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SED Review &amp; Approval (estimated)		January 2022 – March 2022 </a:t>
            </a:r>
          </a:p>
          <a:p>
            <a:pPr marL="200025" indent="-136525" defTabSz="328613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Co-Op Procurement		April 2022</a:t>
            </a:r>
          </a:p>
          <a:p>
            <a:pPr marL="200025" indent="-136525" defTabSz="328613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Construction		June – August 2022</a:t>
            </a:r>
          </a:p>
          <a:p>
            <a:pPr marL="200025" indent="-136525" defTabSz="328613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Project Closeout		Fall 2022	</a:t>
            </a:r>
          </a:p>
          <a:p>
            <a:pPr marL="0" indent="0" defTabSz="360363">
              <a:buFont typeface="Arial" panose="020B0604020202020204" pitchFamily="34" charset="0"/>
              <a:buNone/>
              <a:tabLst>
                <a:tab pos="4292600" algn="l"/>
                <a:tab pos="4343400" algn="l"/>
                <a:tab pos="5600700" algn="l"/>
              </a:tabLst>
            </a:pPr>
            <a:endParaRPr lang="en-US" sz="1600" dirty="0"/>
          </a:p>
          <a:p>
            <a:pPr marL="0" indent="0" defTabSz="360363">
              <a:buNone/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b="1" u="sng" dirty="0">
                <a:solidFill>
                  <a:srgbClr val="FF0000"/>
                </a:solidFill>
              </a:rPr>
              <a:t>PHASE 2 – Remaining Scope </a:t>
            </a:r>
          </a:p>
          <a:p>
            <a:pPr marL="177800" indent="-122238" defTabSz="247650">
              <a:buFont typeface="Arial" panose="020B0604020202020204" pitchFamily="34" charset="0"/>
              <a:buChar char="•"/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Programming and Design Phase	April 2022 –  November 2022</a:t>
            </a:r>
          </a:p>
          <a:p>
            <a:pPr marL="177800" indent="-122238" defTabSz="247650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SED Review &amp; Approval (est.)	December – March 2023</a:t>
            </a:r>
          </a:p>
          <a:p>
            <a:pPr marL="177800" indent="-122238" defTabSz="247650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Bidding &amp; Contract Award	April-May 2023</a:t>
            </a:r>
          </a:p>
          <a:p>
            <a:pPr marL="177800" indent="-122238" defTabSz="247650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Construction	June 2023 – Fall 2024</a:t>
            </a:r>
          </a:p>
          <a:p>
            <a:pPr marL="177800" indent="-122238" defTabSz="247650">
              <a:tabLst>
                <a:tab pos="4292600" algn="l"/>
                <a:tab pos="4343400" algn="l"/>
                <a:tab pos="5600700" algn="l"/>
              </a:tabLst>
            </a:pPr>
            <a:r>
              <a:rPr lang="en-US" sz="1600" dirty="0"/>
              <a:t>Project Closeout	December 2024 	</a:t>
            </a:r>
            <a:r>
              <a:rPr lang="en-US" sz="1600" dirty="0">
                <a:highlight>
                  <a:srgbClr val="FFFF00"/>
                </a:highlight>
              </a:rPr>
              <a:t>	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6570E65-58B0-4812-B137-5CE44935BCF7}"/>
              </a:ext>
            </a:extLst>
          </p:cNvPr>
          <p:cNvSpPr/>
          <p:nvPr/>
        </p:nvSpPr>
        <p:spPr>
          <a:xfrm>
            <a:off x="2026340" y="2759263"/>
            <a:ext cx="491150" cy="2432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CD2E540-DD8E-4433-90A3-9223C1709E0E}"/>
              </a:ext>
            </a:extLst>
          </p:cNvPr>
          <p:cNvSpPr/>
          <p:nvPr/>
        </p:nvSpPr>
        <p:spPr>
          <a:xfrm>
            <a:off x="2026340" y="4830817"/>
            <a:ext cx="491150" cy="2432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6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0929207-FF48-41E1-8981-C108E3FFDE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414" b="4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6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7B5D-04F3-4C9A-9CFD-0A93E46B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3216497"/>
            <a:ext cx="11499273" cy="782955"/>
          </a:xfrm>
        </p:spPr>
        <p:txBody>
          <a:bodyPr/>
          <a:lstStyle/>
          <a:p>
            <a:r>
              <a:rPr lang="en-US" sz="4000" dirty="0"/>
              <a:t>Overview of Remaining $9.3M Capital Project </a:t>
            </a:r>
          </a:p>
        </p:txBody>
      </p:sp>
    </p:spTree>
    <p:extLst>
      <p:ext uri="{BB962C8B-B14F-4D97-AF65-F5344CB8AC3E}">
        <p14:creationId xmlns:p14="http://schemas.microsoft.com/office/powerpoint/2010/main" val="17074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>
            <a:cxnSpLocks/>
          </p:cNvCxnSpPr>
          <p:nvPr/>
        </p:nvCxnSpPr>
        <p:spPr>
          <a:xfrm>
            <a:off x="2631894" y="16475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A76863FA-7D30-4B52-8F97-CB674BC5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1" y="495490"/>
            <a:ext cx="4491654" cy="640967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Overview of Project Scope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F86B1D7-D51E-4324-8027-0BA3B6D22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7814" y="1539772"/>
            <a:ext cx="9399616" cy="4723150"/>
          </a:xfrm>
        </p:spPr>
        <p:txBody>
          <a:bodyPr/>
          <a:lstStyle/>
          <a:p>
            <a:pPr marL="0" indent="0" defTabSz="658813">
              <a:buNone/>
              <a:tabLst>
                <a:tab pos="6575425" algn="l"/>
              </a:tabLst>
            </a:pPr>
            <a:r>
              <a:rPr lang="en-US" sz="1800" b="1" u="sng" dirty="0">
                <a:solidFill>
                  <a:srgbClr val="FF0000"/>
                </a:solidFill>
              </a:rPr>
              <a:t>Remaining $9.3M Total Capital Project Funds (+/-$7.75M Allowable Construction)</a:t>
            </a:r>
          </a:p>
          <a:p>
            <a:pPr marL="0" indent="0" defTabSz="658813">
              <a:buNone/>
              <a:tabLst>
                <a:tab pos="6575425" algn="l"/>
              </a:tabLst>
            </a:pPr>
            <a:endParaRPr lang="en-US" sz="200" b="1" u="sng" dirty="0">
              <a:solidFill>
                <a:srgbClr val="FF0000"/>
              </a:solidFill>
            </a:endParaRPr>
          </a:p>
          <a:p>
            <a:pPr marL="0" indent="0" defTabSz="658813">
              <a:buNone/>
              <a:tabLst>
                <a:tab pos="6575425" algn="l"/>
              </a:tabLst>
            </a:pPr>
            <a:r>
              <a:rPr lang="en-US" sz="1800" b="1" u="sng" dirty="0"/>
              <a:t>PHASE 1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Jr/Sr. HS Auditorium Roof Replacement (estimated at $459,207)</a:t>
            </a:r>
          </a:p>
          <a:p>
            <a:pPr marL="227013" indent="-227013" defTabSz="658813">
              <a:tabLst>
                <a:tab pos="6575425" algn="l"/>
              </a:tabLst>
            </a:pPr>
            <a:endParaRPr lang="en-US" sz="200" dirty="0"/>
          </a:p>
          <a:p>
            <a:pPr marL="0" indent="0" defTabSz="658813">
              <a:buNone/>
              <a:tabLst>
                <a:tab pos="6575425" algn="l"/>
              </a:tabLst>
            </a:pPr>
            <a:r>
              <a:rPr lang="en-US" sz="1900" b="1" u="sng" dirty="0"/>
              <a:t>P</a:t>
            </a:r>
            <a:r>
              <a:rPr lang="en-US" sz="1800" b="1" u="sng" dirty="0"/>
              <a:t>HASE 2 </a:t>
            </a:r>
          </a:p>
          <a:p>
            <a:pPr marL="0" indent="0" defTabSz="658813">
              <a:buNone/>
              <a:tabLst>
                <a:tab pos="6575425" algn="l"/>
              </a:tabLst>
            </a:pPr>
            <a:r>
              <a:rPr lang="en-US" sz="1800" b="1" dirty="0"/>
              <a:t>Scope to-be-determined with remaining budget, Target areas: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>
                <a:solidFill>
                  <a:srgbClr val="FF0000"/>
                </a:solidFill>
              </a:rPr>
              <a:t>Bus Garage (3 options)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Softball Field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Demolition of Existing Bus Garage &amp; Parking Lot Reconfiguration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Elementary School Band Room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Mill and Pave Access Road from Jr/Sr. HS to ES</a:t>
            </a:r>
          </a:p>
          <a:p>
            <a:pPr marL="227013" indent="-227013" defTabSz="658813">
              <a:tabLst>
                <a:tab pos="6575425" algn="l"/>
              </a:tabLst>
            </a:pPr>
            <a:r>
              <a:rPr lang="en-US" sz="1800" dirty="0"/>
              <a:t>New Road from Elizabeth Street Extension (@ </a:t>
            </a:r>
            <a:r>
              <a:rPr lang="en-US" sz="1800" dirty="0" err="1"/>
              <a:t>Zim</a:t>
            </a:r>
            <a:r>
              <a:rPr lang="en-US" sz="1800" dirty="0"/>
              <a:t> Smith) to ES Access Road</a:t>
            </a:r>
          </a:p>
          <a:p>
            <a:pPr marL="0" indent="0" defTabSz="658813">
              <a:buNone/>
              <a:tabLst>
                <a:tab pos="6575425" algn="l"/>
              </a:tabLst>
            </a:pPr>
            <a:endParaRPr lang="en-US" sz="1800" dirty="0"/>
          </a:p>
          <a:p>
            <a:pPr marL="0" indent="0" defTabSz="658813">
              <a:buNone/>
              <a:tabLst>
                <a:tab pos="6575425" algn="l"/>
              </a:tabLst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547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7B5D-04F3-4C9A-9CFD-0A93E46B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73" y="3244251"/>
            <a:ext cx="9124373" cy="782955"/>
          </a:xfrm>
        </p:spPr>
        <p:txBody>
          <a:bodyPr/>
          <a:lstStyle/>
          <a:p>
            <a:pPr marL="514350">
              <a:spcBef>
                <a:spcPts val="1200"/>
              </a:spcBef>
              <a:spcAft>
                <a:spcPts val="1200"/>
              </a:spcAft>
            </a:pPr>
            <a:r>
              <a:rPr lang="en-US" sz="4000" dirty="0"/>
              <a:t>Bus Garage Options</a:t>
            </a:r>
            <a:br>
              <a:rPr lang="en-US" sz="24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932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>
            <a:cxnSpLocks/>
          </p:cNvCxnSpPr>
          <p:nvPr/>
        </p:nvCxnSpPr>
        <p:spPr>
          <a:xfrm>
            <a:off x="2631894" y="16475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A76863FA-7D30-4B52-8F97-CB674BC5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1" y="495490"/>
            <a:ext cx="4491654" cy="640967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Option 1 - Existing Location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F86B1D7-D51E-4324-8027-0BA3B6D22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4810" y="2676224"/>
            <a:ext cx="8582380" cy="1858583"/>
          </a:xfrm>
        </p:spPr>
        <p:txBody>
          <a:bodyPr/>
          <a:lstStyle/>
          <a:p>
            <a:pPr marL="0" indent="0" algn="ctr" defTabSz="658813">
              <a:buNone/>
              <a:tabLst>
                <a:tab pos="6575425" algn="l"/>
              </a:tabLst>
            </a:pPr>
            <a:r>
              <a:rPr lang="en-US" sz="2800" b="1" dirty="0"/>
              <a:t>Option 1 </a:t>
            </a:r>
          </a:p>
          <a:p>
            <a:pPr marL="0" indent="0" algn="ctr" defTabSz="658813">
              <a:buNone/>
              <a:tabLst>
                <a:tab pos="6575425" algn="l"/>
              </a:tabLst>
            </a:pPr>
            <a:endParaRPr lang="en-US" sz="2800" b="1" dirty="0"/>
          </a:p>
          <a:p>
            <a:pPr marL="0" indent="0" algn="ctr" defTabSz="658813">
              <a:buNone/>
              <a:tabLst>
                <a:tab pos="6575425" algn="l"/>
              </a:tabLst>
            </a:pPr>
            <a:r>
              <a:rPr lang="en-US" sz="2800" b="1" dirty="0"/>
              <a:t>Build a New Bus Garage at Existing Location</a:t>
            </a:r>
            <a:endParaRPr lang="en-US" sz="2800" dirty="0"/>
          </a:p>
          <a:p>
            <a:pPr marL="227013" indent="-227013" algn="ctr" defTabSz="658813">
              <a:tabLst>
                <a:tab pos="6575425" algn="l"/>
              </a:tabLst>
            </a:pPr>
            <a:endParaRPr lang="en-US" sz="2800" dirty="0"/>
          </a:p>
          <a:p>
            <a:pPr marL="0" indent="0" algn="ctr" defTabSz="658813">
              <a:buNone/>
              <a:tabLst>
                <a:tab pos="6575425" algn="l"/>
              </a:tabLst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86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6AB821F-4AF7-46AE-B02A-E18026539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5432" r="34783"/>
          <a:stretch/>
        </p:blipFill>
        <p:spPr>
          <a:xfrm>
            <a:off x="4378036" y="0"/>
            <a:ext cx="6281963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>
            <a:cxnSpLocks/>
          </p:cNvCxnSpPr>
          <p:nvPr/>
        </p:nvCxnSpPr>
        <p:spPr>
          <a:xfrm>
            <a:off x="2631894" y="16475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A76863FA-7D30-4B52-8F97-CB674BC5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1" y="495490"/>
            <a:ext cx="4744019" cy="640967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2017 Proposed Bus Garage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170C4C-485B-4E02-AAFA-1F0A91C4192A}"/>
              </a:ext>
            </a:extLst>
          </p:cNvPr>
          <p:cNvCxnSpPr>
            <a:cxnSpLocks/>
          </p:cNvCxnSpPr>
          <p:nvPr/>
        </p:nvCxnSpPr>
        <p:spPr>
          <a:xfrm>
            <a:off x="2203269" y="162850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E4B74A-EED6-4ECA-A257-A8E49E709045}"/>
              </a:ext>
            </a:extLst>
          </p:cNvPr>
          <p:cNvSpPr/>
          <p:nvPr/>
        </p:nvSpPr>
        <p:spPr>
          <a:xfrm>
            <a:off x="-407684" y="372488"/>
            <a:ext cx="5238750" cy="755138"/>
          </a:xfrm>
          <a:custGeom>
            <a:avLst/>
            <a:gdLst>
              <a:gd name="connsiteX0" fmla="*/ 0 w 5229225"/>
              <a:gd name="connsiteY0" fmla="*/ 0 h 771525"/>
              <a:gd name="connsiteX1" fmla="*/ 5229225 w 5229225"/>
              <a:gd name="connsiteY1" fmla="*/ 0 h 771525"/>
              <a:gd name="connsiteX2" fmla="*/ 4905375 w 5229225"/>
              <a:gd name="connsiteY2" fmla="*/ 771525 h 771525"/>
              <a:gd name="connsiteX3" fmla="*/ 38100 w 5229225"/>
              <a:gd name="connsiteY3" fmla="*/ 771525 h 771525"/>
              <a:gd name="connsiteX4" fmla="*/ 0 w 5229225"/>
              <a:gd name="connsiteY4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9225" h="771525">
                <a:moveTo>
                  <a:pt x="0" y="0"/>
                </a:moveTo>
                <a:lnTo>
                  <a:pt x="5229225" y="0"/>
                </a:lnTo>
                <a:lnTo>
                  <a:pt x="4905375" y="771525"/>
                </a:lnTo>
                <a:lnTo>
                  <a:pt x="38100" y="7715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D67F42E-96C1-4953-909D-D7B4F29AEEDF}"/>
              </a:ext>
            </a:extLst>
          </p:cNvPr>
          <p:cNvSpPr txBox="1">
            <a:spLocks/>
          </p:cNvSpPr>
          <p:nvPr/>
        </p:nvSpPr>
        <p:spPr>
          <a:xfrm>
            <a:off x="184758" y="505016"/>
            <a:ext cx="4053867" cy="640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sz="2600" dirty="0"/>
              <a:t>Option 1 – Existing Location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D38511F-1AD3-4FAD-B926-C63224FB44C9}"/>
              </a:ext>
            </a:extLst>
          </p:cNvPr>
          <p:cNvSpPr txBox="1">
            <a:spLocks/>
          </p:cNvSpPr>
          <p:nvPr/>
        </p:nvSpPr>
        <p:spPr>
          <a:xfrm>
            <a:off x="351842" y="1537067"/>
            <a:ext cx="3799696" cy="5161275"/>
          </a:xfrm>
          <a:prstGeom prst="rect">
            <a:avLst/>
          </a:prstGeom>
        </p:spPr>
        <p:txBody>
          <a:bodyPr/>
          <a:lstStyle>
            <a:lvl1pPr marL="22860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32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58813">
              <a:spcBef>
                <a:spcPts val="600"/>
              </a:spcBef>
              <a:buNone/>
              <a:tabLst>
                <a:tab pos="6575425" algn="l"/>
              </a:tabLst>
            </a:pPr>
            <a:r>
              <a:rPr lang="en-US" sz="1700" b="1" u="sng" dirty="0"/>
              <a:t>Summary: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Demolish existing Bus Garage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Build new Bus Garage- 4,500 sf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Reconfigure remaining parking lot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800" dirty="0"/>
          </a:p>
          <a:p>
            <a:pPr marL="0" indent="0" defTabSz="658813">
              <a:spcBef>
                <a:spcPts val="600"/>
              </a:spcBef>
              <a:buNone/>
              <a:tabLst>
                <a:tab pos="6575425" algn="l"/>
              </a:tabLst>
            </a:pPr>
            <a:r>
              <a:rPr lang="en-US" sz="1700" b="1" u="sng" dirty="0"/>
              <a:t>Pros: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Single construction area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800" dirty="0"/>
          </a:p>
          <a:p>
            <a:pPr marL="0" indent="0" defTabSz="658813">
              <a:spcBef>
                <a:spcPts val="600"/>
              </a:spcBef>
              <a:buNone/>
              <a:tabLst>
                <a:tab pos="6575425" algn="l"/>
              </a:tabLst>
            </a:pPr>
            <a:r>
              <a:rPr lang="en-US" sz="1700" b="1" u="sng" dirty="0"/>
              <a:t>Cons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Impacts current Operations and Traffic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Unattractive entry to campus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Restricts options for improved vehicle traffic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Uses space that could otherwise be additional parking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Maintains only one way on/off campus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0" indent="0" defTabSz="658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6575425" algn="l"/>
              </a:tabLst>
            </a:pPr>
            <a:endParaRPr lang="en-US" sz="17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700" dirty="0"/>
          </a:p>
        </p:txBody>
      </p:sp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6B3112C1-786B-49BB-95E9-83F25938F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19444" r="8788" b="28189"/>
          <a:stretch/>
        </p:blipFill>
        <p:spPr>
          <a:xfrm rot="16200000">
            <a:off x="9209295" y="3085241"/>
            <a:ext cx="3746461" cy="178352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402C80-92A8-4F1A-8626-430731219CF7}"/>
              </a:ext>
            </a:extLst>
          </p:cNvPr>
          <p:cNvCxnSpPr>
            <a:cxnSpLocks/>
          </p:cNvCxnSpPr>
          <p:nvPr/>
        </p:nvCxnSpPr>
        <p:spPr>
          <a:xfrm flipV="1">
            <a:off x="5260181" y="2226129"/>
            <a:ext cx="5113905" cy="118144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339582-84FD-4F77-B179-ABA4C65A7363}"/>
              </a:ext>
            </a:extLst>
          </p:cNvPr>
          <p:cNvCxnSpPr>
            <a:cxnSpLocks/>
          </p:cNvCxnSpPr>
          <p:nvPr/>
        </p:nvCxnSpPr>
        <p:spPr>
          <a:xfrm>
            <a:off x="5276850" y="4307681"/>
            <a:ext cx="5059136" cy="138554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3D1D0DF-12BC-4B44-A0B4-7653CABB0ACE}"/>
              </a:ext>
            </a:extLst>
          </p:cNvPr>
          <p:cNvSpPr/>
          <p:nvPr/>
        </p:nvSpPr>
        <p:spPr>
          <a:xfrm>
            <a:off x="4378036" y="1384697"/>
            <a:ext cx="215395" cy="569119"/>
          </a:xfrm>
          <a:prstGeom prst="rect">
            <a:avLst/>
          </a:prstGeom>
          <a:solidFill>
            <a:srgbClr val="588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51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>
            <a:cxnSpLocks/>
          </p:cNvCxnSpPr>
          <p:nvPr/>
        </p:nvCxnSpPr>
        <p:spPr>
          <a:xfrm>
            <a:off x="2631894" y="16475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A76863FA-7D30-4B52-8F97-CB674BC5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1" y="495490"/>
            <a:ext cx="4491654" cy="640967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Option 2 – New Location 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F86B1D7-D51E-4324-8027-0BA3B6D22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4810" y="2676224"/>
            <a:ext cx="8582380" cy="1858583"/>
          </a:xfrm>
        </p:spPr>
        <p:txBody>
          <a:bodyPr/>
          <a:lstStyle/>
          <a:p>
            <a:pPr marL="0" indent="0" algn="ctr" defTabSz="658813">
              <a:buNone/>
              <a:tabLst>
                <a:tab pos="6575425" algn="l"/>
              </a:tabLst>
            </a:pPr>
            <a:r>
              <a:rPr lang="en-US" sz="2800" b="1" dirty="0"/>
              <a:t>Option 2</a:t>
            </a:r>
          </a:p>
          <a:p>
            <a:pPr marL="0" indent="0" algn="ctr" defTabSz="658813">
              <a:buNone/>
              <a:tabLst>
                <a:tab pos="6575425" algn="l"/>
              </a:tabLst>
            </a:pPr>
            <a:endParaRPr lang="en-US" sz="2800" b="1" dirty="0"/>
          </a:p>
          <a:p>
            <a:pPr marL="0" indent="0" algn="ctr" defTabSz="658813">
              <a:buNone/>
              <a:tabLst>
                <a:tab pos="6575425" algn="l"/>
              </a:tabLst>
            </a:pPr>
            <a:r>
              <a:rPr lang="en-US" sz="2800" b="1" dirty="0"/>
              <a:t>Build a New Bus Garage at New Location on Campus</a:t>
            </a:r>
            <a:endParaRPr lang="en-US" sz="2800" dirty="0"/>
          </a:p>
          <a:p>
            <a:pPr marL="227013" indent="-227013" algn="ctr" defTabSz="658813">
              <a:tabLst>
                <a:tab pos="6575425" algn="l"/>
              </a:tabLst>
            </a:pPr>
            <a:endParaRPr lang="en-US" sz="2800" dirty="0"/>
          </a:p>
          <a:p>
            <a:pPr marL="0" indent="0" algn="ctr" defTabSz="658813">
              <a:buNone/>
              <a:tabLst>
                <a:tab pos="6575425" algn="l"/>
              </a:tabLst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082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15A78693-1D30-4E54-91BC-2478F687A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2459" r="24302" b="14349"/>
          <a:stretch/>
        </p:blipFill>
        <p:spPr>
          <a:xfrm>
            <a:off x="5478208" y="-13035"/>
            <a:ext cx="4880690" cy="688406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01C80-9B45-4130-94AC-127DEF53A456}"/>
              </a:ext>
            </a:extLst>
          </p:cNvPr>
          <p:cNvCxnSpPr>
            <a:cxnSpLocks/>
          </p:cNvCxnSpPr>
          <p:nvPr/>
        </p:nvCxnSpPr>
        <p:spPr>
          <a:xfrm>
            <a:off x="2631894" y="16475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A76863FA-7D30-4B52-8F97-CB674BC5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81" y="495490"/>
            <a:ext cx="4744019" cy="640967"/>
          </a:xfrm>
          <a:prstGeom prst="rect">
            <a:avLst/>
          </a:prstGeom>
        </p:spPr>
        <p:txBody>
          <a:bodyPr/>
          <a:lstStyle/>
          <a:p>
            <a:r>
              <a:rPr lang="en-US" sz="2600" dirty="0"/>
              <a:t>Option 2- New Location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018B6F5-402D-4ECF-B3CC-F2EE7DE154F3}"/>
              </a:ext>
            </a:extLst>
          </p:cNvPr>
          <p:cNvSpPr/>
          <p:nvPr/>
        </p:nvSpPr>
        <p:spPr>
          <a:xfrm>
            <a:off x="-407685" y="372488"/>
            <a:ext cx="6096979" cy="755138"/>
          </a:xfrm>
          <a:custGeom>
            <a:avLst/>
            <a:gdLst>
              <a:gd name="connsiteX0" fmla="*/ 0 w 5229225"/>
              <a:gd name="connsiteY0" fmla="*/ 0 h 771525"/>
              <a:gd name="connsiteX1" fmla="*/ 5229225 w 5229225"/>
              <a:gd name="connsiteY1" fmla="*/ 0 h 771525"/>
              <a:gd name="connsiteX2" fmla="*/ 4905375 w 5229225"/>
              <a:gd name="connsiteY2" fmla="*/ 771525 h 771525"/>
              <a:gd name="connsiteX3" fmla="*/ 38100 w 5229225"/>
              <a:gd name="connsiteY3" fmla="*/ 771525 h 771525"/>
              <a:gd name="connsiteX4" fmla="*/ 0 w 5229225"/>
              <a:gd name="connsiteY4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9225" h="771525">
                <a:moveTo>
                  <a:pt x="0" y="0"/>
                </a:moveTo>
                <a:lnTo>
                  <a:pt x="5229225" y="0"/>
                </a:lnTo>
                <a:lnTo>
                  <a:pt x="4905375" y="771525"/>
                </a:lnTo>
                <a:lnTo>
                  <a:pt x="38100" y="7715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46BA27AC-7FCE-434A-8FE6-B9A01A449013}"/>
              </a:ext>
            </a:extLst>
          </p:cNvPr>
          <p:cNvSpPr txBox="1">
            <a:spLocks/>
          </p:cNvSpPr>
          <p:nvPr/>
        </p:nvSpPr>
        <p:spPr>
          <a:xfrm>
            <a:off x="184758" y="505016"/>
            <a:ext cx="4053867" cy="640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 sz="2600" dirty="0"/>
              <a:t>Option 2 – New Location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49E629E8-D9EC-4A19-A974-9A453C017CAD}"/>
              </a:ext>
            </a:extLst>
          </p:cNvPr>
          <p:cNvSpPr txBox="1">
            <a:spLocks/>
          </p:cNvSpPr>
          <p:nvPr/>
        </p:nvSpPr>
        <p:spPr>
          <a:xfrm>
            <a:off x="10571186" y="5550806"/>
            <a:ext cx="1544610" cy="378649"/>
          </a:xfrm>
          <a:prstGeom prst="rect">
            <a:avLst/>
          </a:prstGeom>
        </p:spPr>
        <p:txBody>
          <a:bodyPr/>
          <a:lstStyle>
            <a:lvl1pPr marL="22860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32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900" dirty="0"/>
              <a:t>(Plan by Bonacci Architects)</a:t>
            </a:r>
          </a:p>
        </p:txBody>
      </p:sp>
      <p:pic>
        <p:nvPicPr>
          <p:cNvPr id="19" name="Picture 18" descr="Diagram, engineering drawing&#10;&#10;Description automatically generated">
            <a:extLst>
              <a:ext uri="{FF2B5EF4-FFF2-40B4-BE49-F238E27FC236}">
                <a16:creationId xmlns:a16="http://schemas.microsoft.com/office/drawing/2014/main" id="{5714AA0B-9126-4008-8D39-CD1B4C7CD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1" t="35496" r="12774" b="16136"/>
          <a:stretch/>
        </p:blipFill>
        <p:spPr>
          <a:xfrm rot="16200000">
            <a:off x="9563818" y="2939504"/>
            <a:ext cx="2186752" cy="291974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8A18E8-0773-47EF-8CB3-DDB82203E3C0}"/>
              </a:ext>
            </a:extLst>
          </p:cNvPr>
          <p:cNvCxnSpPr>
            <a:cxnSpLocks/>
          </p:cNvCxnSpPr>
          <p:nvPr/>
        </p:nvCxnSpPr>
        <p:spPr>
          <a:xfrm flipH="1" flipV="1">
            <a:off x="8539163" y="1962150"/>
            <a:ext cx="3455987" cy="144145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818373-89E2-4882-9EFB-6AAFF2887473}"/>
              </a:ext>
            </a:extLst>
          </p:cNvPr>
          <p:cNvCxnSpPr>
            <a:cxnSpLocks/>
          </p:cNvCxnSpPr>
          <p:nvPr/>
        </p:nvCxnSpPr>
        <p:spPr>
          <a:xfrm flipH="1" flipV="1">
            <a:off x="8289131" y="2150269"/>
            <a:ext cx="1033463" cy="321707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9914A080-F970-4D3F-91A2-B942071DEA87}"/>
              </a:ext>
            </a:extLst>
          </p:cNvPr>
          <p:cNvSpPr txBox="1">
            <a:spLocks/>
          </p:cNvSpPr>
          <p:nvPr/>
        </p:nvSpPr>
        <p:spPr>
          <a:xfrm>
            <a:off x="335515" y="1551585"/>
            <a:ext cx="4200724" cy="5239740"/>
          </a:xfrm>
          <a:prstGeom prst="rect">
            <a:avLst/>
          </a:prstGeom>
        </p:spPr>
        <p:txBody>
          <a:bodyPr/>
          <a:lstStyle>
            <a:lvl1pPr marL="22860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32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rgbClr val="4F4F5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5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58813">
              <a:spcBef>
                <a:spcPts val="600"/>
              </a:spcBef>
              <a:buNone/>
              <a:tabLst>
                <a:tab pos="6575425" algn="l"/>
              </a:tabLst>
            </a:pPr>
            <a:r>
              <a:rPr lang="en-US" sz="1700" b="1" u="sng" dirty="0"/>
              <a:t>Summary: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Build new Bus Garage- 5,200 sf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Build new road from Elizabeth St. Ext. to the proposed Bus Garage 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800" dirty="0"/>
          </a:p>
          <a:p>
            <a:pPr marL="0" indent="0" defTabSz="658813">
              <a:spcBef>
                <a:spcPts val="600"/>
              </a:spcBef>
              <a:buNone/>
              <a:tabLst>
                <a:tab pos="6575425" algn="l"/>
              </a:tabLst>
            </a:pPr>
            <a:r>
              <a:rPr lang="en-US" sz="1700" b="1" u="sng" dirty="0"/>
              <a:t>Pros: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Allows for more welcoming sightlines at campus entry (demolish existing bus garage)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More remote location from school buildings – could be a negative also.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No impact on current operations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800" dirty="0"/>
          </a:p>
          <a:p>
            <a:pPr marL="0" indent="0" defTabSz="658813">
              <a:spcBef>
                <a:spcPts val="600"/>
              </a:spcBef>
              <a:buNone/>
              <a:tabLst>
                <a:tab pos="6575425" algn="l"/>
              </a:tabLst>
            </a:pPr>
            <a:r>
              <a:rPr lang="en-US" sz="1700" b="1" u="sng" dirty="0"/>
              <a:t>Cons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High cost to re-grade and develop site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Need to extend all utilities to site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r>
              <a:rPr lang="en-US" sz="1700" dirty="0"/>
              <a:t>Higher cost stretches already stretched previous referendum funds </a:t>
            </a:r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171450" indent="-171450" defTabSz="658813">
              <a:spcBef>
                <a:spcPts val="600"/>
              </a:spcBef>
              <a:tabLst>
                <a:tab pos="6575425" algn="l"/>
              </a:tabLst>
            </a:pPr>
            <a:endParaRPr lang="en-US" sz="1700" dirty="0"/>
          </a:p>
          <a:p>
            <a:pPr marL="0" indent="0" defTabSz="6588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6575425" algn="l"/>
              </a:tabLst>
            </a:pPr>
            <a:endParaRPr lang="en-US" sz="17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055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Arch Presentation Template.pptx" id="{D28A5FF0-6656-48A0-9BAB-E40A1780FABC}" vid="{E1A7CA72-2389-48C9-9B65-6A7DC0F75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CSArch Presentation Template</Template>
  <TotalTime>5639</TotalTime>
  <Words>740</Words>
  <Application>Microsoft Office PowerPoint</Application>
  <PresentationFormat>Widescreen</PresentationFormat>
  <Paragraphs>147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Segoe UI</vt:lpstr>
      <vt:lpstr>Segoe UI Black</vt:lpstr>
      <vt:lpstr>Segoe UI Historic</vt:lpstr>
      <vt:lpstr>Segoe UI Light</vt:lpstr>
      <vt:lpstr>Segoe UI Semibold</vt:lpstr>
      <vt:lpstr>Segoe UI Semilight</vt:lpstr>
      <vt:lpstr>Office Theme</vt:lpstr>
      <vt:lpstr>MECHANICVILLE CITY SCHOOL DISTRICT </vt:lpstr>
      <vt:lpstr>PowerPoint Presentation</vt:lpstr>
      <vt:lpstr>Overview of Remaining $9.3M Capital Project </vt:lpstr>
      <vt:lpstr>Overview of Project Scope</vt:lpstr>
      <vt:lpstr>Bus Garage Options </vt:lpstr>
      <vt:lpstr>Option 1 - Existing Location</vt:lpstr>
      <vt:lpstr>2017 Proposed Bus Garage</vt:lpstr>
      <vt:lpstr>Option 2 – New Location </vt:lpstr>
      <vt:lpstr>Option 2- New Location</vt:lpstr>
      <vt:lpstr>Option 3 – Building Purchase</vt:lpstr>
      <vt:lpstr>Option 2- New Location</vt:lpstr>
      <vt:lpstr>PowerPoint Presentation</vt:lpstr>
      <vt:lpstr>PowerPoint Presentation</vt:lpstr>
      <vt:lpstr>PowerPoint Presentation</vt:lpstr>
      <vt:lpstr> Recommendation </vt:lpstr>
      <vt:lpstr>Option 2- New Location</vt:lpstr>
      <vt:lpstr> Phase 1 &amp; 2 Remaining Scope </vt:lpstr>
      <vt:lpstr>Overview of Project Scope</vt:lpstr>
      <vt:lpstr>PowerPoint Presentation</vt:lpstr>
      <vt:lpstr>Schedule for Phase 1 &amp; 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Quindara</dc:creator>
  <cp:lastModifiedBy>O'Brien, Catherine</cp:lastModifiedBy>
  <cp:revision>187</cp:revision>
  <cp:lastPrinted>2021-10-06T19:41:00Z</cp:lastPrinted>
  <dcterms:created xsi:type="dcterms:W3CDTF">2018-04-29T17:50:48Z</dcterms:created>
  <dcterms:modified xsi:type="dcterms:W3CDTF">2022-03-22T19:31:16Z</dcterms:modified>
</cp:coreProperties>
</file>