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63" r:id="rId2"/>
    <p:sldId id="395" r:id="rId3"/>
    <p:sldId id="394" r:id="rId4"/>
    <p:sldId id="383" r:id="rId5"/>
    <p:sldId id="396" r:id="rId6"/>
    <p:sldId id="393" r:id="rId7"/>
    <p:sldId id="397" r:id="rId8"/>
    <p:sldId id="401" r:id="rId9"/>
    <p:sldId id="398" r:id="rId10"/>
    <p:sldId id="400" r:id="rId11"/>
    <p:sldId id="399" r:id="rId12"/>
    <p:sldId id="402" r:id="rId13"/>
    <p:sldId id="403" r:id="rId14"/>
    <p:sldId id="404" r:id="rId1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0C5"/>
    <a:srgbClr val="EFDDC9"/>
    <a:srgbClr val="EFE2C9"/>
    <a:srgbClr val="F1E3C7"/>
    <a:srgbClr val="F1DFC7"/>
    <a:srgbClr val="F1DDC7"/>
    <a:srgbClr val="F1E6C7"/>
    <a:srgbClr val="F2D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471" autoAdjust="0"/>
  </p:normalViewPr>
  <p:slideViewPr>
    <p:cSldViewPr snapToGrid="0">
      <p:cViewPr varScale="1">
        <p:scale>
          <a:sx n="109" d="100"/>
          <a:sy n="109" d="100"/>
        </p:scale>
        <p:origin x="16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2021-22</a:t>
            </a:r>
            <a:r>
              <a:rPr lang="en-US" baseline="0"/>
              <a:t> Three Part Budget</a:t>
            </a:r>
            <a:endParaRPr lang="en-US"/>
          </a:p>
        </c:rich>
      </c:tx>
      <c:layout>
        <c:manualLayout>
          <c:xMode val="edge"/>
          <c:yMode val="edge"/>
          <c:x val="0.23987950584450196"/>
          <c:y val="1.489918268597655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F58-4F38-A3BF-462898B1CC3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F58-4F38-A3BF-462898B1CC3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F58-4F38-A3BF-462898B1CC32}"/>
              </c:ext>
            </c:extLst>
          </c:dPt>
          <c:dLbls>
            <c:dLbl>
              <c:idx val="0"/>
              <c:layout/>
              <c:tx>
                <c:rich>
                  <a:bodyPr/>
                  <a:lstStyle/>
                  <a:p>
                    <a:r>
                      <a:rPr lang="en-US"/>
                      <a:t>67.15%</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F58-4F38-A3BF-462898B1CC32}"/>
                </c:ext>
              </c:extLst>
            </c:dLbl>
            <c:dLbl>
              <c:idx val="1"/>
              <c:layout/>
              <c:tx>
                <c:rich>
                  <a:bodyPr/>
                  <a:lstStyle/>
                  <a:p>
                    <a:r>
                      <a:rPr lang="en-US"/>
                      <a:t>7.54%</a:t>
                    </a:r>
                  </a:p>
                </c:rich>
              </c:tx>
              <c:dLblPos val="ct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F58-4F38-A3BF-462898B1CC32}"/>
                </c:ext>
              </c:extLst>
            </c:dLbl>
            <c:dLbl>
              <c:idx val="2"/>
              <c:layout/>
              <c:tx>
                <c:rich>
                  <a:bodyPr/>
                  <a:lstStyle/>
                  <a:p>
                    <a:r>
                      <a:rPr lang="en-US"/>
                      <a:t>25.31%</a:t>
                    </a:r>
                  </a:p>
                </c:rich>
              </c:tx>
              <c:dLblPos val="ctr"/>
              <c:showLegendKey val="0"/>
              <c:showVal val="0"/>
              <c:showCatName val="0"/>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3F58-4F38-A3BF-462898B1CC32}"/>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'Three Part'!$A$35:$A$37</c:f>
              <c:strCache>
                <c:ptCount val="3"/>
                <c:pt idx="0">
                  <c:v>Program</c:v>
                </c:pt>
                <c:pt idx="1">
                  <c:v>Administrative</c:v>
                </c:pt>
                <c:pt idx="2">
                  <c:v>Capital</c:v>
                </c:pt>
              </c:strCache>
            </c:strRef>
          </c:cat>
          <c:val>
            <c:numRef>
              <c:f>'Three Part'!$D$35:$D$37</c:f>
              <c:numCache>
                <c:formatCode>_(* #,##0_);_(* \(#,##0\);_(* "-"??_);_(@_)</c:formatCode>
                <c:ptCount val="3"/>
                <c:pt idx="0">
                  <c:v>21331200.129999999</c:v>
                </c:pt>
                <c:pt idx="1">
                  <c:v>2395358.2200000002</c:v>
                </c:pt>
                <c:pt idx="2">
                  <c:v>8041987.4199999999</c:v>
                </c:pt>
              </c:numCache>
            </c:numRef>
          </c:val>
          <c:extLst>
            <c:ext xmlns:c16="http://schemas.microsoft.com/office/drawing/2014/chart" uri="{C3380CC4-5D6E-409C-BE32-E72D297353CC}">
              <c16:uniqueId val="{00000006-3F58-4F38-A3BF-462898B1CC32}"/>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3F58-4F38-A3BF-462898B1CC3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3F58-4F38-A3BF-462898B1CC3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3F58-4F38-A3BF-462898B1CC32}"/>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'Three Part'!$A$35:$A$37</c:f>
              <c:strCache>
                <c:ptCount val="3"/>
                <c:pt idx="0">
                  <c:v>Program</c:v>
                </c:pt>
                <c:pt idx="1">
                  <c:v>Administrative</c:v>
                </c:pt>
                <c:pt idx="2">
                  <c:v>Capital</c:v>
                </c:pt>
              </c:strCache>
            </c:strRef>
          </c:cat>
          <c:val>
            <c:numRef>
              <c:f>'Three Part'!$E$35:$E$37</c:f>
              <c:numCache>
                <c:formatCode>0.00%</c:formatCode>
                <c:ptCount val="3"/>
                <c:pt idx="0">
                  <c:v>0.6714566126015028</c:v>
                </c:pt>
                <c:pt idx="1">
                  <c:v>7.5400310651361629E-2</c:v>
                </c:pt>
                <c:pt idx="2">
                  <c:v>0.25314307674713565</c:v>
                </c:pt>
              </c:numCache>
            </c:numRef>
          </c:val>
          <c:extLst>
            <c:ext xmlns:c16="http://schemas.microsoft.com/office/drawing/2014/chart" uri="{C3380CC4-5D6E-409C-BE32-E72D297353CC}">
              <c16:uniqueId val="{0000000D-3F58-4F38-A3BF-462898B1CC3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3"/>
            <a:ext cx="3037946"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04" tIns="47005" rIns="94004" bIns="47005" numCol="1" anchor="t" anchorCtr="0" compatLnSpc="1">
            <a:prstTxWarp prst="textNoShape">
              <a:avLst/>
            </a:prstTxWarp>
          </a:bodyPr>
          <a:lstStyle>
            <a:lvl1pPr defTabSz="918679" eaLnBrk="1" hangingPunct="1">
              <a:defRPr sz="1200"/>
            </a:lvl1pPr>
          </a:lstStyle>
          <a:p>
            <a:pPr>
              <a:defRPr/>
            </a:pPr>
            <a:endParaRPr lang="en-US" dirty="0"/>
          </a:p>
        </p:txBody>
      </p:sp>
      <p:sp>
        <p:nvSpPr>
          <p:cNvPr id="3" name="Date Placeholder 2"/>
          <p:cNvSpPr>
            <a:spLocks noGrp="1"/>
          </p:cNvSpPr>
          <p:nvPr>
            <p:ph type="dt" sz="quarter" idx="1"/>
          </p:nvPr>
        </p:nvSpPr>
        <p:spPr bwMode="auto">
          <a:xfrm>
            <a:off x="3970873" y="3"/>
            <a:ext cx="3037946"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04" tIns="47005" rIns="94004" bIns="47005" numCol="1" anchor="t" anchorCtr="0" compatLnSpc="1">
            <a:prstTxWarp prst="textNoShape">
              <a:avLst/>
            </a:prstTxWarp>
          </a:bodyPr>
          <a:lstStyle>
            <a:lvl1pPr algn="r" defTabSz="918679" eaLnBrk="1" hangingPunct="1">
              <a:defRPr sz="1200"/>
            </a:lvl1pPr>
          </a:lstStyle>
          <a:p>
            <a:pPr>
              <a:defRPr/>
            </a:pPr>
            <a:fld id="{AB9B8F44-3ACB-4A3F-948E-574E3AC3D711}" type="datetimeFigureOut">
              <a:rPr lang="en-US"/>
              <a:pPr>
                <a:defRPr/>
              </a:pPr>
              <a:t>5/7/2021</a:t>
            </a:fld>
            <a:endParaRPr lang="en-US" dirty="0"/>
          </a:p>
        </p:txBody>
      </p:sp>
      <p:sp>
        <p:nvSpPr>
          <p:cNvPr id="4" name="Footer Placeholder 3"/>
          <p:cNvSpPr>
            <a:spLocks noGrp="1"/>
          </p:cNvSpPr>
          <p:nvPr>
            <p:ph type="ftr" sz="quarter" idx="2"/>
          </p:nvPr>
        </p:nvSpPr>
        <p:spPr bwMode="auto">
          <a:xfrm>
            <a:off x="2" y="8830475"/>
            <a:ext cx="3037946"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04" tIns="47005" rIns="94004" bIns="47005" numCol="1" anchor="b" anchorCtr="0" compatLnSpc="1">
            <a:prstTxWarp prst="textNoShape">
              <a:avLst/>
            </a:prstTxWarp>
          </a:bodyPr>
          <a:lstStyle>
            <a:lvl1pPr defTabSz="918679" eaLnBrk="1" hangingPunct="1">
              <a:defRPr sz="1200"/>
            </a:lvl1pPr>
          </a:lstStyle>
          <a:p>
            <a:pPr>
              <a:defRPr/>
            </a:pPr>
            <a:endParaRPr lang="en-US" dirty="0"/>
          </a:p>
        </p:txBody>
      </p:sp>
      <p:sp>
        <p:nvSpPr>
          <p:cNvPr id="5" name="Slide Number Placeholder 4"/>
          <p:cNvSpPr>
            <a:spLocks noGrp="1"/>
          </p:cNvSpPr>
          <p:nvPr>
            <p:ph type="sldNum" sz="quarter" idx="3"/>
          </p:nvPr>
        </p:nvSpPr>
        <p:spPr bwMode="auto">
          <a:xfrm>
            <a:off x="3970873" y="8830475"/>
            <a:ext cx="3037946"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04" tIns="47005" rIns="94004" bIns="47005" numCol="1" anchor="b" anchorCtr="0" compatLnSpc="1">
            <a:prstTxWarp prst="textNoShape">
              <a:avLst/>
            </a:prstTxWarp>
          </a:bodyPr>
          <a:lstStyle>
            <a:lvl1pPr algn="r" defTabSz="918679" eaLnBrk="1" hangingPunct="1">
              <a:defRPr sz="1200"/>
            </a:lvl1pPr>
          </a:lstStyle>
          <a:p>
            <a:pPr>
              <a:defRPr/>
            </a:pPr>
            <a:fld id="{98EBC6BE-9564-4214-B9BD-8D8F20D132A0}" type="slidenum">
              <a:rPr lang="en-US"/>
              <a:pPr>
                <a:defRPr/>
              </a:pPr>
              <a:t>‹#›</a:t>
            </a:fld>
            <a:endParaRPr lang="en-US" dirty="0"/>
          </a:p>
        </p:txBody>
      </p:sp>
    </p:spTree>
    <p:extLst>
      <p:ext uri="{BB962C8B-B14F-4D97-AF65-F5344CB8AC3E}">
        <p14:creationId xmlns:p14="http://schemas.microsoft.com/office/powerpoint/2010/main" val="119366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3"/>
            <a:ext cx="3037946"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04" tIns="47005" rIns="94004" bIns="47005" numCol="1" anchor="t" anchorCtr="0" compatLnSpc="1">
            <a:prstTxWarp prst="textNoShape">
              <a:avLst/>
            </a:prstTxWarp>
          </a:bodyPr>
          <a:lstStyle>
            <a:lvl1pPr defTabSz="918679" eaLnBrk="1" hangingPunct="1">
              <a:defRPr sz="1200"/>
            </a:lvl1pPr>
          </a:lstStyle>
          <a:p>
            <a:pPr>
              <a:defRPr/>
            </a:pPr>
            <a:endParaRPr lang="en-US" dirty="0"/>
          </a:p>
        </p:txBody>
      </p:sp>
      <p:sp>
        <p:nvSpPr>
          <p:cNvPr id="4099" name="Rectangle 3"/>
          <p:cNvSpPr>
            <a:spLocks noGrp="1" noChangeArrowheads="1"/>
          </p:cNvSpPr>
          <p:nvPr>
            <p:ph type="dt" idx="1"/>
          </p:nvPr>
        </p:nvSpPr>
        <p:spPr bwMode="auto">
          <a:xfrm>
            <a:off x="3970873" y="3"/>
            <a:ext cx="3037946"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04" tIns="47005" rIns="94004" bIns="47005" numCol="1" anchor="t" anchorCtr="0" compatLnSpc="1">
            <a:prstTxWarp prst="textNoShape">
              <a:avLst/>
            </a:prstTxWarp>
          </a:bodyPr>
          <a:lstStyle>
            <a:lvl1pPr algn="r" defTabSz="918679" eaLnBrk="1" hangingPunct="1">
              <a:defRPr sz="1200"/>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824"/>
            <a:ext cx="5607054" cy="418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04" tIns="47005" rIns="94004" bIns="470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8830475"/>
            <a:ext cx="3037946"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04" tIns="47005" rIns="94004" bIns="47005" numCol="1" anchor="b" anchorCtr="0" compatLnSpc="1">
            <a:prstTxWarp prst="textNoShape">
              <a:avLst/>
            </a:prstTxWarp>
          </a:bodyPr>
          <a:lstStyle>
            <a:lvl1pPr defTabSz="918679" eaLnBrk="1" hangingPunct="1">
              <a:defRPr sz="1200"/>
            </a:lvl1pPr>
          </a:lstStyle>
          <a:p>
            <a:pPr>
              <a:defRPr/>
            </a:pPr>
            <a:endParaRPr lang="en-US" dirty="0"/>
          </a:p>
        </p:txBody>
      </p:sp>
      <p:sp>
        <p:nvSpPr>
          <p:cNvPr id="4103" name="Rectangle 7"/>
          <p:cNvSpPr>
            <a:spLocks noGrp="1" noChangeArrowheads="1"/>
          </p:cNvSpPr>
          <p:nvPr>
            <p:ph type="sldNum" sz="quarter" idx="5"/>
          </p:nvPr>
        </p:nvSpPr>
        <p:spPr bwMode="auto">
          <a:xfrm>
            <a:off x="3970873" y="8830475"/>
            <a:ext cx="3037946" cy="4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004" tIns="47005" rIns="94004" bIns="47005" numCol="1" anchor="b" anchorCtr="0" compatLnSpc="1">
            <a:prstTxWarp prst="textNoShape">
              <a:avLst/>
            </a:prstTxWarp>
          </a:bodyPr>
          <a:lstStyle>
            <a:lvl1pPr algn="r" defTabSz="918679" eaLnBrk="1" hangingPunct="1">
              <a:defRPr sz="1200"/>
            </a:lvl1pPr>
          </a:lstStyle>
          <a:p>
            <a:pPr>
              <a:defRPr/>
            </a:pPr>
            <a:fld id="{2A37CFC3-32AB-493E-BBE9-02572D0289BE}" type="slidenum">
              <a:rPr lang="en-US"/>
              <a:pPr>
                <a:defRPr/>
              </a:pPr>
              <a:t>‹#›</a:t>
            </a:fld>
            <a:endParaRPr lang="en-US" dirty="0"/>
          </a:p>
        </p:txBody>
      </p:sp>
    </p:spTree>
    <p:extLst>
      <p:ext uri="{BB962C8B-B14F-4D97-AF65-F5344CB8AC3E}">
        <p14:creationId xmlns:p14="http://schemas.microsoft.com/office/powerpoint/2010/main" val="4192886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1</a:t>
            </a:fld>
            <a:endParaRPr lang="en-US" dirty="0"/>
          </a:p>
        </p:txBody>
      </p:sp>
    </p:spTree>
    <p:extLst>
      <p:ext uri="{BB962C8B-B14F-4D97-AF65-F5344CB8AC3E}">
        <p14:creationId xmlns:p14="http://schemas.microsoft.com/office/powerpoint/2010/main" val="35820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11</a:t>
            </a:fld>
            <a:endParaRPr lang="en-US" dirty="0"/>
          </a:p>
        </p:txBody>
      </p:sp>
    </p:spTree>
    <p:extLst>
      <p:ext uri="{BB962C8B-B14F-4D97-AF65-F5344CB8AC3E}">
        <p14:creationId xmlns:p14="http://schemas.microsoft.com/office/powerpoint/2010/main" val="132343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12</a:t>
            </a:fld>
            <a:endParaRPr lang="en-US" dirty="0"/>
          </a:p>
        </p:txBody>
      </p:sp>
    </p:spTree>
    <p:extLst>
      <p:ext uri="{BB962C8B-B14F-4D97-AF65-F5344CB8AC3E}">
        <p14:creationId xmlns:p14="http://schemas.microsoft.com/office/powerpoint/2010/main" val="196173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13</a:t>
            </a:fld>
            <a:endParaRPr lang="en-US" dirty="0"/>
          </a:p>
        </p:txBody>
      </p:sp>
    </p:spTree>
    <p:extLst>
      <p:ext uri="{BB962C8B-B14F-4D97-AF65-F5344CB8AC3E}">
        <p14:creationId xmlns:p14="http://schemas.microsoft.com/office/powerpoint/2010/main" val="259848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14</a:t>
            </a:fld>
            <a:endParaRPr lang="en-US" dirty="0"/>
          </a:p>
        </p:txBody>
      </p:sp>
    </p:spTree>
    <p:extLst>
      <p:ext uri="{BB962C8B-B14F-4D97-AF65-F5344CB8AC3E}">
        <p14:creationId xmlns:p14="http://schemas.microsoft.com/office/powerpoint/2010/main" val="325982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3</a:t>
            </a:fld>
            <a:endParaRPr lang="en-US" dirty="0"/>
          </a:p>
        </p:txBody>
      </p:sp>
    </p:spTree>
    <p:extLst>
      <p:ext uri="{BB962C8B-B14F-4D97-AF65-F5344CB8AC3E}">
        <p14:creationId xmlns:p14="http://schemas.microsoft.com/office/powerpoint/2010/main" val="36191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4</a:t>
            </a:fld>
            <a:endParaRPr lang="en-US" dirty="0"/>
          </a:p>
        </p:txBody>
      </p:sp>
    </p:spTree>
    <p:extLst>
      <p:ext uri="{BB962C8B-B14F-4D97-AF65-F5344CB8AC3E}">
        <p14:creationId xmlns:p14="http://schemas.microsoft.com/office/powerpoint/2010/main" val="260995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5</a:t>
            </a:fld>
            <a:endParaRPr lang="en-US" dirty="0"/>
          </a:p>
        </p:txBody>
      </p:sp>
    </p:spTree>
    <p:extLst>
      <p:ext uri="{BB962C8B-B14F-4D97-AF65-F5344CB8AC3E}">
        <p14:creationId xmlns:p14="http://schemas.microsoft.com/office/powerpoint/2010/main" val="409314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6</a:t>
            </a:fld>
            <a:endParaRPr lang="en-US" dirty="0"/>
          </a:p>
        </p:txBody>
      </p:sp>
    </p:spTree>
    <p:extLst>
      <p:ext uri="{BB962C8B-B14F-4D97-AF65-F5344CB8AC3E}">
        <p14:creationId xmlns:p14="http://schemas.microsoft.com/office/powerpoint/2010/main" val="364270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7</a:t>
            </a:fld>
            <a:endParaRPr lang="en-US" dirty="0"/>
          </a:p>
        </p:txBody>
      </p:sp>
    </p:spTree>
    <p:extLst>
      <p:ext uri="{BB962C8B-B14F-4D97-AF65-F5344CB8AC3E}">
        <p14:creationId xmlns:p14="http://schemas.microsoft.com/office/powerpoint/2010/main" val="19286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8</a:t>
            </a:fld>
            <a:endParaRPr lang="en-US" dirty="0"/>
          </a:p>
        </p:txBody>
      </p:sp>
    </p:spTree>
    <p:extLst>
      <p:ext uri="{BB962C8B-B14F-4D97-AF65-F5344CB8AC3E}">
        <p14:creationId xmlns:p14="http://schemas.microsoft.com/office/powerpoint/2010/main" val="192542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9</a:t>
            </a:fld>
            <a:endParaRPr lang="en-US" dirty="0"/>
          </a:p>
        </p:txBody>
      </p:sp>
    </p:spTree>
    <p:extLst>
      <p:ext uri="{BB962C8B-B14F-4D97-AF65-F5344CB8AC3E}">
        <p14:creationId xmlns:p14="http://schemas.microsoft.com/office/powerpoint/2010/main" val="45852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37CFC3-32AB-493E-BBE9-02572D0289BE}" type="slidenum">
              <a:rPr lang="en-US" smtClean="0"/>
              <a:pPr>
                <a:defRPr/>
              </a:pPr>
              <a:t>10</a:t>
            </a:fld>
            <a:endParaRPr lang="en-US" dirty="0"/>
          </a:p>
        </p:txBody>
      </p:sp>
    </p:spTree>
    <p:extLst>
      <p:ext uri="{BB962C8B-B14F-4D97-AF65-F5344CB8AC3E}">
        <p14:creationId xmlns:p14="http://schemas.microsoft.com/office/powerpoint/2010/main" val="250043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47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8924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9982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426818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04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756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5192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5676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5/7/2021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0325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5/7/2021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9317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1811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5/7/2021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1085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chart" Target="../charts/char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pPr eaLnBrk="1" hangingPunct="1"/>
            <a:r>
              <a:rPr lang="en-US" b="1" dirty="0" smtClean="0">
                <a:solidFill>
                  <a:schemeClr val="bg1"/>
                </a:solidFill>
              </a:rPr>
              <a:t/>
            </a:r>
            <a:br>
              <a:rPr lang="en-US" b="1" dirty="0" smtClean="0">
                <a:solidFill>
                  <a:schemeClr val="bg1"/>
                </a:solidFill>
              </a:rPr>
            </a:br>
            <a:r>
              <a:rPr lang="en-US" sz="3200" b="1" dirty="0" smtClean="0">
                <a:solidFill>
                  <a:schemeClr val="tx1"/>
                </a:solidFill>
              </a:rPr>
              <a:t/>
            </a:r>
            <a:br>
              <a:rPr lang="en-US" sz="3200" b="1" dirty="0" smtClean="0">
                <a:solidFill>
                  <a:schemeClr val="tx1"/>
                </a:solidFill>
              </a:rPr>
            </a:br>
            <a:endParaRPr lang="en-US" sz="3200" b="1" dirty="0" smtClean="0">
              <a:solidFill>
                <a:schemeClr val="bg1"/>
              </a:solidFill>
            </a:endParaRPr>
          </a:p>
        </p:txBody>
      </p:sp>
      <p:sp>
        <p:nvSpPr>
          <p:cNvPr id="4099" name="Text Box 6"/>
          <p:cNvSpPr txBox="1">
            <a:spLocks noChangeArrowheads="1"/>
          </p:cNvSpPr>
          <p:nvPr/>
        </p:nvSpPr>
        <p:spPr bwMode="auto">
          <a:xfrm>
            <a:off x="877497" y="1900709"/>
            <a:ext cx="7434725"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b="1" dirty="0" smtClean="0"/>
          </a:p>
          <a:p>
            <a:pPr algn="ctr" eaLnBrk="1" hangingPunct="1">
              <a:spcBef>
                <a:spcPct val="50000"/>
              </a:spcBef>
              <a:buFontTx/>
              <a:buNone/>
            </a:pPr>
            <a:endParaRPr lang="en-US" sz="1000" b="1" dirty="0"/>
          </a:p>
          <a:p>
            <a:pPr algn="ctr" eaLnBrk="1" hangingPunct="1">
              <a:spcBef>
                <a:spcPct val="50000"/>
              </a:spcBef>
              <a:buFontTx/>
              <a:buNone/>
            </a:pPr>
            <a:endParaRPr lang="en-US" sz="1000" b="1" dirty="0" smtClean="0"/>
          </a:p>
          <a:p>
            <a:pPr algn="ctr" eaLnBrk="1" hangingPunct="1">
              <a:spcBef>
                <a:spcPct val="50000"/>
              </a:spcBef>
              <a:buFontTx/>
              <a:buNone/>
            </a:pPr>
            <a:r>
              <a:rPr lang="en-US" b="1" dirty="0" smtClean="0">
                <a:latin typeface="+mn-lt"/>
              </a:rPr>
              <a:t>Proposed Budget</a:t>
            </a:r>
          </a:p>
          <a:p>
            <a:pPr algn="ctr" eaLnBrk="1" hangingPunct="1">
              <a:spcBef>
                <a:spcPct val="50000"/>
              </a:spcBef>
              <a:buFontTx/>
              <a:buNone/>
            </a:pPr>
            <a:r>
              <a:rPr lang="en-US" b="1" dirty="0" smtClean="0">
                <a:latin typeface="+mn-lt"/>
              </a:rPr>
              <a:t>May 6, 2021</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166"/>
          <a:stretch/>
        </p:blipFill>
        <p:spPr>
          <a:xfrm>
            <a:off x="534572" y="1"/>
            <a:ext cx="7525339" cy="3124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573" y="1617784"/>
            <a:ext cx="7908027" cy="589085"/>
          </a:xfrm>
        </p:spPr>
        <p:txBody>
          <a:bodyPr>
            <a:normAutofit fontScale="90000"/>
          </a:bodyPr>
          <a:lstStyle/>
          <a:p>
            <a:pPr eaLnBrk="1" hangingPunct="1">
              <a:defRPr/>
            </a:pPr>
            <a:r>
              <a:rPr lang="en-US" sz="4000" b="1" dirty="0" smtClean="0">
                <a:solidFill>
                  <a:schemeClr val="tx1"/>
                </a:solidFill>
              </a:rPr>
              <a:t>Understanding Federal Funds</a:t>
            </a:r>
            <a:br>
              <a:rPr lang="en-US" sz="4000" b="1" dirty="0" smtClean="0">
                <a:solidFill>
                  <a:schemeClr val="tx1"/>
                </a:solidFill>
              </a:rPr>
            </a:br>
            <a:endParaRPr lang="en-US" sz="3600"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057" y="701692"/>
            <a:ext cx="1783666" cy="1017047"/>
          </a:xfrm>
          <a:prstGeom prst="rect">
            <a:avLst/>
          </a:prstGeom>
        </p:spPr>
      </p:pic>
      <p:sp>
        <p:nvSpPr>
          <p:cNvPr id="2" name="TextBox 1"/>
          <p:cNvSpPr txBox="1"/>
          <p:nvPr/>
        </p:nvSpPr>
        <p:spPr>
          <a:xfrm>
            <a:off x="1002322" y="1885949"/>
            <a:ext cx="7174523"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federal government has allocated funds to NYS to “pass through” to school districts.</a:t>
            </a:r>
          </a:p>
          <a:p>
            <a:endParaRPr lang="en-US" sz="1600" dirty="0" smtClean="0"/>
          </a:p>
          <a:p>
            <a:pPr marL="285750" indent="-285750">
              <a:buFont typeface="Arial" panose="020B0604020202020204" pitchFamily="34" charset="0"/>
              <a:buChar char="•"/>
            </a:pPr>
            <a:r>
              <a:rPr lang="en-US" sz="1600" dirty="0" smtClean="0"/>
              <a:t>These funds are accounted for in the Special Aid Fund – they are not included in the general fund budget</a:t>
            </a:r>
          </a:p>
          <a:p>
            <a:endParaRPr lang="en-US" sz="1600" dirty="0" smtClean="0"/>
          </a:p>
          <a:p>
            <a:pPr marL="285750" indent="-285750">
              <a:buFont typeface="Arial" panose="020B0604020202020204" pitchFamily="34" charset="0"/>
              <a:buChar char="•"/>
            </a:pPr>
            <a:r>
              <a:rPr lang="en-US" sz="1600" dirty="0" smtClean="0"/>
              <a:t>The allocations for the Coronavirus </a:t>
            </a:r>
            <a:r>
              <a:rPr lang="en-US" sz="1600" dirty="0"/>
              <a:t>Response &amp; Relief Supplemental Appropriations (CRRSA</a:t>
            </a:r>
            <a:r>
              <a:rPr lang="en-US" sz="1600" dirty="0" smtClean="0"/>
              <a:t>) and American Rescue Plan Act (ARPA) are temporary and are commonly referred to as “one shot” revenues.  </a:t>
            </a:r>
          </a:p>
          <a:p>
            <a:endParaRPr lang="en-US" sz="1600" dirty="0" smtClean="0"/>
          </a:p>
          <a:p>
            <a:pPr marL="285750" indent="-285750">
              <a:buFont typeface="Arial" panose="020B0604020202020204" pitchFamily="34" charset="0"/>
              <a:buChar char="•"/>
            </a:pPr>
            <a:r>
              <a:rPr lang="en-US" sz="1600" dirty="0" smtClean="0"/>
              <a:t>The district will need to complete an application for these funds once it is released by NYSED.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These funds should be used to support short term or one time expenditures to avoid a future “funding cliff” </a:t>
            </a:r>
          </a:p>
        </p:txBody>
      </p:sp>
    </p:spTree>
    <p:extLst>
      <p:ext uri="{BB962C8B-B14F-4D97-AF65-F5344CB8AC3E}">
        <p14:creationId xmlns:p14="http://schemas.microsoft.com/office/powerpoint/2010/main" val="1560500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24486" y="511288"/>
            <a:ext cx="7907337" cy="588962"/>
          </a:xfrm>
        </p:spPr>
        <p:txBody>
          <a:bodyPr>
            <a:normAutofit fontScale="90000"/>
          </a:bodyPr>
          <a:lstStyle/>
          <a:p>
            <a:pPr eaLnBrk="1" hangingPunct="1">
              <a:defRPr/>
            </a:pPr>
            <a:r>
              <a:rPr lang="en-US" sz="4000" b="1" dirty="0" smtClean="0">
                <a:solidFill>
                  <a:schemeClr val="tx1"/>
                </a:solidFill>
              </a:rPr>
              <a:t>Understanding Federal Funds</a:t>
            </a:r>
            <a:endParaRPr lang="en-US" sz="3600"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719" y="165362"/>
            <a:ext cx="1783666" cy="1017047"/>
          </a:xfrm>
          <a:prstGeom prst="rect">
            <a:avLst/>
          </a:prstGeom>
        </p:spPr>
      </p:pic>
      <p:sp>
        <p:nvSpPr>
          <p:cNvPr id="2" name="TextBox 1"/>
          <p:cNvSpPr txBox="1"/>
          <p:nvPr/>
        </p:nvSpPr>
        <p:spPr>
          <a:xfrm>
            <a:off x="638029" y="1100250"/>
            <a:ext cx="7174523" cy="550920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Universal Pre-Kindergarten (UPK) - $190,707 </a:t>
            </a:r>
          </a:p>
          <a:p>
            <a:pPr marL="742950" lvl="1" indent="-285750">
              <a:buFont typeface="Arial" panose="020B0604020202020204" pitchFamily="34" charset="0"/>
              <a:buChar char="•"/>
            </a:pPr>
            <a:r>
              <a:rPr lang="en-US" sz="1400" dirty="0" smtClean="0"/>
              <a:t>Funds will be used to provide federally funded preschool programming.  (an additional allocation is made in the general fund to allow the district to offer two full time programs)</a:t>
            </a:r>
            <a:endParaRPr lang="en-US" sz="1400" dirty="0"/>
          </a:p>
          <a:p>
            <a:pPr marL="742950" lvl="1" indent="-285750">
              <a:buFont typeface="Arial" panose="020B0604020202020204" pitchFamily="34" charset="0"/>
              <a:buChar char="•"/>
            </a:pPr>
            <a:r>
              <a:rPr lang="en-US" sz="1400" dirty="0" smtClean="0"/>
              <a:t>Grant operation dates:  March 13, 2020 – June 30,2022</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Coronavirus Response &amp; Relief Supplemental Appropriations (CRRSA) - $1,312,695</a:t>
            </a:r>
          </a:p>
          <a:p>
            <a:pPr marL="742950" lvl="1" indent="-285750">
              <a:buFont typeface="Arial" panose="020B0604020202020204" pitchFamily="34" charset="0"/>
              <a:buChar char="•"/>
            </a:pPr>
            <a:r>
              <a:rPr lang="en-US" sz="1400" dirty="0" smtClean="0"/>
              <a:t>Provide federally funded support to address:</a:t>
            </a:r>
          </a:p>
          <a:p>
            <a:pPr marL="1200150" lvl="2" indent="-285750">
              <a:buFont typeface="Arial" panose="020B0604020202020204" pitchFamily="34" charset="0"/>
              <a:buChar char="•"/>
            </a:pPr>
            <a:r>
              <a:rPr lang="en-US" sz="1400" dirty="0" smtClean="0"/>
              <a:t>Learning Loss</a:t>
            </a:r>
          </a:p>
          <a:p>
            <a:pPr marL="1200150" lvl="2" indent="-285750">
              <a:buFont typeface="Arial" panose="020B0604020202020204" pitchFamily="34" charset="0"/>
              <a:buChar char="•"/>
            </a:pPr>
            <a:r>
              <a:rPr lang="en-US" sz="1400" dirty="0" smtClean="0"/>
              <a:t>PPE/Cleaning Supplies</a:t>
            </a:r>
          </a:p>
          <a:p>
            <a:pPr marL="1200150" lvl="2" indent="-285750">
              <a:buFont typeface="Arial" panose="020B0604020202020204" pitchFamily="34" charset="0"/>
              <a:buChar char="•"/>
            </a:pPr>
            <a:r>
              <a:rPr lang="en-US" sz="1400" dirty="0" smtClean="0"/>
              <a:t>Technology for online learning</a:t>
            </a:r>
          </a:p>
          <a:p>
            <a:pPr marL="1200150" lvl="2" indent="-285750">
              <a:buFont typeface="Arial" panose="020B0604020202020204" pitchFamily="34" charset="0"/>
              <a:buChar char="•"/>
            </a:pPr>
            <a:r>
              <a:rPr lang="en-US" sz="1400" dirty="0" smtClean="0"/>
              <a:t>Mental health services</a:t>
            </a:r>
          </a:p>
          <a:p>
            <a:pPr marL="1200150" lvl="2" indent="-285750">
              <a:buFont typeface="Arial" panose="020B0604020202020204" pitchFamily="34" charset="0"/>
              <a:buChar char="•"/>
            </a:pPr>
            <a:r>
              <a:rPr lang="en-US" sz="1400" dirty="0" smtClean="0"/>
              <a:t>Activities to open school safely</a:t>
            </a:r>
            <a:endParaRPr lang="en-US" sz="1400" dirty="0"/>
          </a:p>
          <a:p>
            <a:pPr marL="742950" lvl="1" indent="-285750">
              <a:buFont typeface="Arial" panose="020B0604020202020204" pitchFamily="34" charset="0"/>
              <a:buChar char="•"/>
            </a:pPr>
            <a:r>
              <a:rPr lang="en-US" sz="1400" dirty="0" smtClean="0"/>
              <a:t>Grant operation dates:  March 13, 2020 – September 30,2022</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American Rescue Plan Act (ARPA) - $2,155,958</a:t>
            </a:r>
          </a:p>
          <a:p>
            <a:pPr marL="742950" lvl="1" indent="-285750">
              <a:buFont typeface="Arial" panose="020B0604020202020204" pitchFamily="34" charset="0"/>
              <a:buChar char="•"/>
            </a:pPr>
            <a:r>
              <a:rPr lang="en-US" sz="1400" dirty="0" smtClean="0"/>
              <a:t>Provide federally funded support to address:</a:t>
            </a:r>
          </a:p>
          <a:p>
            <a:pPr marL="1200150" lvl="2" indent="-285750">
              <a:buFont typeface="Arial" panose="020B0604020202020204" pitchFamily="34" charset="0"/>
              <a:buChar char="•"/>
            </a:pPr>
            <a:r>
              <a:rPr lang="en-US" sz="1400" dirty="0"/>
              <a:t>Learning </a:t>
            </a:r>
            <a:r>
              <a:rPr lang="en-US" sz="1400" dirty="0" smtClean="0"/>
              <a:t>Loss </a:t>
            </a:r>
          </a:p>
          <a:p>
            <a:pPr marL="1200150" lvl="2" indent="-285750">
              <a:buFont typeface="Arial" panose="020B0604020202020204" pitchFamily="34" charset="0"/>
              <a:buChar char="•"/>
            </a:pPr>
            <a:r>
              <a:rPr lang="en-US" sz="1400" dirty="0" smtClean="0"/>
              <a:t>PPE/Cleaning </a:t>
            </a:r>
            <a:r>
              <a:rPr lang="en-US" sz="1400" dirty="0"/>
              <a:t>Supplies</a:t>
            </a:r>
          </a:p>
          <a:p>
            <a:pPr marL="1200150" lvl="2" indent="-285750">
              <a:buFont typeface="Arial" panose="020B0604020202020204" pitchFamily="34" charset="0"/>
              <a:buChar char="•"/>
            </a:pPr>
            <a:r>
              <a:rPr lang="en-US" sz="1400" dirty="0"/>
              <a:t>Technology for online learning</a:t>
            </a:r>
          </a:p>
          <a:p>
            <a:pPr marL="1200150" lvl="2" indent="-285750">
              <a:buFont typeface="Arial" panose="020B0604020202020204" pitchFamily="34" charset="0"/>
              <a:buChar char="•"/>
            </a:pPr>
            <a:r>
              <a:rPr lang="en-US" sz="1400" dirty="0"/>
              <a:t>Mental health services</a:t>
            </a:r>
          </a:p>
          <a:p>
            <a:pPr marL="1200150" lvl="2" indent="-285750">
              <a:buFont typeface="Arial" panose="020B0604020202020204" pitchFamily="34" charset="0"/>
              <a:buChar char="•"/>
            </a:pPr>
            <a:r>
              <a:rPr lang="en-US" sz="1400" dirty="0"/>
              <a:t>Activities to open school </a:t>
            </a:r>
            <a:r>
              <a:rPr lang="en-US" sz="1400" dirty="0" smtClean="0"/>
              <a:t>safely</a:t>
            </a:r>
          </a:p>
          <a:p>
            <a:pPr marL="742950" lvl="1" indent="-285750">
              <a:buFont typeface="Arial" panose="020B0604020202020204" pitchFamily="34" charset="0"/>
              <a:buChar char="•"/>
            </a:pPr>
            <a:r>
              <a:rPr lang="en-US" sz="1400" dirty="0" smtClean="0"/>
              <a:t>Grant operation dates:  March 13, 2020 – September 30, 2023</a:t>
            </a:r>
            <a:endParaRPr lang="en-US" sz="1400" dirty="0"/>
          </a:p>
          <a:p>
            <a:pPr marL="1200150" lvl="2" indent="-285750">
              <a:buFont typeface="Arial" panose="020B0604020202020204" pitchFamily="34" charset="0"/>
              <a:buChar char="•"/>
            </a:pPr>
            <a:endParaRPr lang="en-US" sz="1400" dirty="0" smtClean="0"/>
          </a:p>
          <a:p>
            <a:pPr marL="1200150" lvl="2" indent="-285750">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3683658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572" y="1217655"/>
            <a:ext cx="7908027" cy="589085"/>
          </a:xfrm>
        </p:spPr>
        <p:txBody>
          <a:bodyPr>
            <a:normAutofit fontScale="90000"/>
          </a:bodyPr>
          <a:lstStyle/>
          <a:p>
            <a:pPr eaLnBrk="1" hangingPunct="1">
              <a:defRPr/>
            </a:pPr>
            <a:r>
              <a:rPr lang="en-US" sz="3600" b="1" dirty="0" smtClean="0">
                <a:solidFill>
                  <a:schemeClr val="tx1"/>
                </a:solidFill>
              </a:rPr>
              <a:t>Federal Fund Program Enhancements</a:t>
            </a:r>
            <a:r>
              <a:rPr lang="en-US" sz="4000" b="1" dirty="0" smtClean="0">
                <a:solidFill>
                  <a:schemeClr val="tx1"/>
                </a:solidFill>
              </a:rPr>
              <a:t/>
            </a:r>
            <a:br>
              <a:rPr lang="en-US" sz="4000" b="1" dirty="0" smtClean="0">
                <a:solidFill>
                  <a:schemeClr val="tx1"/>
                </a:solidFill>
              </a:rPr>
            </a:br>
            <a:endParaRPr lang="en-US" sz="3600"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057" y="701692"/>
            <a:ext cx="1783666" cy="1017047"/>
          </a:xfrm>
          <a:prstGeom prst="rect">
            <a:avLst/>
          </a:prstGeom>
        </p:spPr>
      </p:pic>
      <p:sp>
        <p:nvSpPr>
          <p:cNvPr id="5" name="TextBox 4"/>
          <p:cNvSpPr txBox="1"/>
          <p:nvPr/>
        </p:nvSpPr>
        <p:spPr>
          <a:xfrm>
            <a:off x="484505" y="1894741"/>
            <a:ext cx="8502162" cy="529375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Full time Pre-K programs (general fund appropriation to support one of two programs)</a:t>
            </a:r>
          </a:p>
          <a:p>
            <a:endParaRPr lang="en-US" sz="1200" dirty="0" smtClean="0"/>
          </a:p>
          <a:p>
            <a:pPr marL="285750" indent="-285750">
              <a:buFont typeface="Arial" panose="020B0604020202020204" pitchFamily="34" charset="0"/>
              <a:buChar char="•"/>
            </a:pPr>
            <a:r>
              <a:rPr lang="en-US" sz="1600" dirty="0" smtClean="0"/>
              <a:t>Summer enrichment programs – Elementary, Middle School, High School</a:t>
            </a:r>
          </a:p>
          <a:p>
            <a:endParaRPr lang="en-US" sz="1200" dirty="0" smtClean="0"/>
          </a:p>
          <a:p>
            <a:pPr marL="285750" indent="-285750">
              <a:buFont typeface="Arial" panose="020B0604020202020204" pitchFamily="34" charset="0"/>
              <a:buChar char="•"/>
            </a:pPr>
            <a:r>
              <a:rPr lang="en-US" sz="1600" dirty="0" smtClean="0"/>
              <a:t>Extended school day programs</a:t>
            </a:r>
          </a:p>
          <a:p>
            <a:endParaRPr lang="en-US" sz="1200" dirty="0" smtClean="0"/>
          </a:p>
          <a:p>
            <a:pPr marL="285750" indent="-285750">
              <a:buFont typeface="Arial" panose="020B0604020202020204" pitchFamily="34" charset="0"/>
              <a:buChar char="•"/>
            </a:pPr>
            <a:r>
              <a:rPr lang="en-US" sz="1600" dirty="0" smtClean="0"/>
              <a:t>1.0 FTE At Risk </a:t>
            </a:r>
            <a:r>
              <a:rPr lang="en-US" sz="1600" dirty="0"/>
              <a:t>C</a:t>
            </a:r>
            <a:r>
              <a:rPr lang="en-US" sz="1600" dirty="0" smtClean="0"/>
              <a:t>oordinator – Teacher on special assignment (TOSA)</a:t>
            </a:r>
          </a:p>
          <a:p>
            <a:endParaRPr lang="en-US" sz="1200" dirty="0" smtClean="0"/>
          </a:p>
          <a:p>
            <a:pPr marL="285750" indent="-285750">
              <a:buFont typeface="Arial" panose="020B0604020202020204" pitchFamily="34" charset="0"/>
              <a:buChar char="•"/>
            </a:pPr>
            <a:r>
              <a:rPr lang="en-US" sz="1600" dirty="0" smtClean="0"/>
              <a:t>1.0 FTE At Risk </a:t>
            </a:r>
            <a:r>
              <a:rPr lang="en-US" sz="1600" dirty="0"/>
              <a:t>T</a:t>
            </a:r>
            <a:r>
              <a:rPr lang="en-US" sz="1600" dirty="0" smtClean="0"/>
              <a:t>eacher – TOSA</a:t>
            </a:r>
          </a:p>
          <a:p>
            <a:endParaRPr lang="en-US" sz="1200" dirty="0"/>
          </a:p>
          <a:p>
            <a:pPr marL="285750" indent="-285750">
              <a:buFont typeface="Arial" panose="020B0604020202020204" pitchFamily="34" charset="0"/>
              <a:buChar char="•"/>
            </a:pPr>
            <a:r>
              <a:rPr lang="en-US" sz="1600" dirty="0" smtClean="0"/>
              <a:t>1.0 Engagement Coordinator</a:t>
            </a:r>
          </a:p>
          <a:p>
            <a:endParaRPr lang="en-US" sz="1200" dirty="0" smtClean="0"/>
          </a:p>
          <a:p>
            <a:pPr marL="285750" indent="-285750">
              <a:buFont typeface="Arial" panose="020B0604020202020204" pitchFamily="34" charset="0"/>
              <a:buChar char="•"/>
            </a:pPr>
            <a:r>
              <a:rPr lang="en-US" sz="1600" dirty="0" smtClean="0"/>
              <a:t>2.0 FTE Writer’s workshop teachers – TOSA</a:t>
            </a:r>
          </a:p>
          <a:p>
            <a:endParaRPr lang="en-US" sz="1600" dirty="0" smtClean="0"/>
          </a:p>
          <a:p>
            <a:pPr marL="285750" indent="-285750">
              <a:buFont typeface="Arial" panose="020B0604020202020204" pitchFamily="34" charset="0"/>
              <a:buChar char="•"/>
            </a:pPr>
            <a:r>
              <a:rPr lang="en-US" sz="1600" dirty="0" smtClean="0"/>
              <a:t>1.0 FTE Guided reading instructor – TOSA</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600" dirty="0" smtClean="0"/>
              <a:t>4.0 </a:t>
            </a:r>
            <a:r>
              <a:rPr lang="en-US" sz="1600" dirty="0"/>
              <a:t>Grade level Case </a:t>
            </a:r>
            <a:r>
              <a:rPr lang="en-US" sz="1600" dirty="0" smtClean="0"/>
              <a:t>managers </a:t>
            </a:r>
            <a:r>
              <a:rPr lang="en-US" sz="1600" dirty="0"/>
              <a:t>– </a:t>
            </a:r>
            <a:r>
              <a:rPr lang="en-US" sz="1600" dirty="0" smtClean="0"/>
              <a:t>stipends</a:t>
            </a:r>
          </a:p>
          <a:p>
            <a:endParaRPr lang="en-US" sz="1200" dirty="0" smtClean="0"/>
          </a:p>
          <a:p>
            <a:pPr marL="285750" indent="-285750">
              <a:buFont typeface="Arial" panose="020B0604020202020204" pitchFamily="34" charset="0"/>
              <a:buChar char="•"/>
            </a:pPr>
            <a:r>
              <a:rPr lang="en-US" sz="1600" dirty="0" smtClean="0"/>
              <a:t>1.0 MTSS Coordinator– stipend</a:t>
            </a:r>
            <a:endParaRPr lang="en-US" sz="1600" dirty="0"/>
          </a:p>
          <a:p>
            <a:endParaRPr lang="en-US" sz="1600" dirty="0"/>
          </a:p>
          <a:p>
            <a:endParaRPr lang="en-US" sz="1600" dirty="0" smtClean="0"/>
          </a:p>
          <a:p>
            <a:endParaRPr lang="en-US" sz="1600" dirty="0" smtClean="0"/>
          </a:p>
          <a:p>
            <a:endParaRPr lang="en-US" dirty="0"/>
          </a:p>
        </p:txBody>
      </p:sp>
    </p:spTree>
    <p:extLst>
      <p:ext uri="{BB962C8B-B14F-4D97-AF65-F5344CB8AC3E}">
        <p14:creationId xmlns:p14="http://schemas.microsoft.com/office/powerpoint/2010/main" val="2737810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573" y="1617784"/>
            <a:ext cx="7908027" cy="589085"/>
          </a:xfrm>
        </p:spPr>
        <p:txBody>
          <a:bodyPr>
            <a:normAutofit fontScale="90000"/>
          </a:bodyPr>
          <a:lstStyle/>
          <a:p>
            <a:pPr eaLnBrk="1" hangingPunct="1">
              <a:defRPr/>
            </a:pPr>
            <a:r>
              <a:rPr lang="en-US" sz="4000" b="1" dirty="0" smtClean="0">
                <a:solidFill>
                  <a:schemeClr val="tx1"/>
                </a:solidFill>
              </a:rPr>
              <a:t>Voting and Ballot</a:t>
            </a:r>
            <a:br>
              <a:rPr lang="en-US" sz="4000" b="1" dirty="0" smtClean="0">
                <a:solidFill>
                  <a:schemeClr val="tx1"/>
                </a:solidFill>
              </a:rPr>
            </a:br>
            <a:endParaRPr lang="en-US" sz="3600"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057" y="701692"/>
            <a:ext cx="1783666" cy="1017047"/>
          </a:xfrm>
          <a:prstGeom prst="rect">
            <a:avLst/>
          </a:prstGeom>
        </p:spPr>
      </p:pic>
      <p:sp>
        <p:nvSpPr>
          <p:cNvPr id="2" name="TextBox 1"/>
          <p:cNvSpPr txBox="1"/>
          <p:nvPr/>
        </p:nvSpPr>
        <p:spPr>
          <a:xfrm>
            <a:off x="1002322" y="1885949"/>
            <a:ext cx="7174523"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Voting will take place on Tuesday, May 18</a:t>
            </a:r>
            <a:r>
              <a:rPr lang="en-US" sz="1600" baseline="30000" dirty="0" smtClean="0"/>
              <a:t>th</a:t>
            </a:r>
            <a:r>
              <a:rPr lang="en-US" sz="1600" dirty="0" smtClean="0"/>
              <a:t> from noon until 9:00 pm in the High School gymnasium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Approve the proposed budget of $31,768,546 – 0% increase in taxes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To </a:t>
            </a:r>
            <a:r>
              <a:rPr lang="en-US" sz="1600" dirty="0"/>
              <a:t>elect two (2) members of the Board of Education to three (3) year terms </a:t>
            </a:r>
            <a:r>
              <a:rPr lang="en-US" sz="1600" dirty="0" smtClean="0"/>
              <a:t>each commencing </a:t>
            </a:r>
            <a:r>
              <a:rPr lang="en-US" sz="1600" dirty="0"/>
              <a:t>on July 1, 2021 and expiring on June 30, 2024 to succeed Michael </a:t>
            </a:r>
            <a:r>
              <a:rPr lang="en-US" sz="1600" dirty="0" err="1"/>
              <a:t>Raucci</a:t>
            </a:r>
            <a:r>
              <a:rPr lang="en-US" sz="1600" dirty="0"/>
              <a:t> and </a:t>
            </a:r>
            <a:r>
              <a:rPr lang="en-US" sz="1600" dirty="0" smtClean="0"/>
              <a:t>Daniel O’Connor </a:t>
            </a:r>
            <a:r>
              <a:rPr lang="en-US" sz="1600" dirty="0"/>
              <a:t>whose terms expire on June 30, 2021</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To </a:t>
            </a:r>
            <a:r>
              <a:rPr lang="en-US" sz="1600" dirty="0"/>
              <a:t>elect one (1) Trustee of the Mechanicville District Public Library to fill five year term </a:t>
            </a:r>
            <a:r>
              <a:rPr lang="en-US" sz="1600" dirty="0" smtClean="0"/>
              <a:t>commencing July </a:t>
            </a:r>
            <a:r>
              <a:rPr lang="en-US" sz="1600" dirty="0"/>
              <a:t>1, 2021 and ending June 30, 2026.</a:t>
            </a:r>
            <a:endParaRPr lang="en-US" sz="1600" dirty="0" smtClean="0"/>
          </a:p>
        </p:txBody>
      </p:sp>
    </p:spTree>
    <p:extLst>
      <p:ext uri="{BB962C8B-B14F-4D97-AF65-F5344CB8AC3E}">
        <p14:creationId xmlns:p14="http://schemas.microsoft.com/office/powerpoint/2010/main" val="3649878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573" y="1617784"/>
            <a:ext cx="7908027" cy="589085"/>
          </a:xfrm>
        </p:spPr>
        <p:txBody>
          <a:bodyPr>
            <a:normAutofit fontScale="90000"/>
          </a:bodyPr>
          <a:lstStyle/>
          <a:p>
            <a:pPr eaLnBrk="1" hangingPunct="1">
              <a:defRPr/>
            </a:pPr>
            <a:r>
              <a:rPr lang="en-US" sz="4000" b="1" dirty="0" smtClean="0">
                <a:solidFill>
                  <a:schemeClr val="tx1"/>
                </a:solidFill>
              </a:rPr>
              <a:t>Budget Hearing</a:t>
            </a:r>
            <a:br>
              <a:rPr lang="en-US" sz="4000" b="1" dirty="0" smtClean="0">
                <a:solidFill>
                  <a:schemeClr val="tx1"/>
                </a:solidFill>
              </a:rPr>
            </a:br>
            <a:endParaRPr lang="en-US" sz="3600"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057" y="701692"/>
            <a:ext cx="1783666" cy="1017047"/>
          </a:xfrm>
          <a:prstGeom prst="rect">
            <a:avLst/>
          </a:prstGeom>
        </p:spPr>
      </p:pic>
      <p:sp>
        <p:nvSpPr>
          <p:cNvPr id="2" name="TextBox 1"/>
          <p:cNvSpPr txBox="1"/>
          <p:nvPr/>
        </p:nvSpPr>
        <p:spPr>
          <a:xfrm>
            <a:off x="1002322" y="1885949"/>
            <a:ext cx="7174523" cy="3354765"/>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2000" dirty="0" smtClean="0"/>
              <a:t>Questions??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96273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15993"/>
            <a:ext cx="7543800" cy="921368"/>
          </a:xfrm>
        </p:spPr>
        <p:txBody>
          <a:bodyPr/>
          <a:lstStyle/>
          <a:p>
            <a:r>
              <a:rPr lang="en-US" sz="3200" b="1" dirty="0" smtClean="0"/>
              <a:t>Budget Highlights</a:t>
            </a:r>
            <a:endParaRPr lang="en-US" sz="3200" b="1" dirty="0"/>
          </a:p>
        </p:txBody>
      </p:sp>
      <p:sp>
        <p:nvSpPr>
          <p:cNvPr id="3" name="Content Placeholder 2"/>
          <p:cNvSpPr>
            <a:spLocks noGrp="1"/>
          </p:cNvSpPr>
          <p:nvPr>
            <p:ph idx="1"/>
          </p:nvPr>
        </p:nvSpPr>
        <p:spPr/>
        <p:txBody>
          <a:bodyPr>
            <a:normAutofit fontScale="92500" lnSpcReduction="10000"/>
          </a:bodyPr>
          <a:lstStyle/>
          <a:p>
            <a:pPr lvl="1">
              <a:buFont typeface="Arial" panose="020B0604020202020204" pitchFamily="34" charset="0"/>
              <a:buChar char="•"/>
            </a:pPr>
            <a:endParaRPr lang="en-US" sz="1600" dirty="0" smtClean="0"/>
          </a:p>
          <a:p>
            <a:pPr lvl="1">
              <a:buFont typeface="Arial" panose="020B0604020202020204" pitchFamily="34" charset="0"/>
              <a:buChar char="•"/>
            </a:pPr>
            <a:r>
              <a:rPr lang="en-US" sz="1600" dirty="0" smtClean="0"/>
              <a:t>The proposed 2021-22 budget is $31,768,546 which represents a 11.89% increase over the 2020-21 budget.</a:t>
            </a:r>
          </a:p>
          <a:p>
            <a:pPr lvl="1">
              <a:buFont typeface="Arial" panose="020B0604020202020204" pitchFamily="34" charset="0"/>
              <a:buChar char="•"/>
            </a:pPr>
            <a:endParaRPr lang="en-US" sz="1600" dirty="0" smtClean="0"/>
          </a:p>
          <a:p>
            <a:pPr lvl="1">
              <a:buFont typeface="Arial" panose="020B0604020202020204" pitchFamily="34" charset="0"/>
              <a:buChar char="•"/>
            </a:pPr>
            <a:r>
              <a:rPr lang="en-US" sz="1600" dirty="0" smtClean="0"/>
              <a:t>The proposed tax levy to increase support to the 2021-22 budget is $14,127,295 which represents a </a:t>
            </a:r>
            <a:r>
              <a:rPr lang="en-US" sz="1600" b="1" dirty="0" smtClean="0">
                <a:solidFill>
                  <a:srgbClr val="FF0000"/>
                </a:solidFill>
              </a:rPr>
              <a:t>0%</a:t>
            </a:r>
            <a:r>
              <a:rPr lang="en-US" sz="1600" dirty="0" smtClean="0"/>
              <a:t> increase from the 2020-21 levy.</a:t>
            </a:r>
          </a:p>
          <a:p>
            <a:pPr lvl="1">
              <a:buFont typeface="Arial" panose="020B0604020202020204" pitchFamily="34" charset="0"/>
              <a:buChar char="•"/>
            </a:pPr>
            <a:endParaRPr lang="en-US" sz="1600" dirty="0"/>
          </a:p>
          <a:p>
            <a:pPr lvl="1">
              <a:buFont typeface="Arial" panose="020B0604020202020204" pitchFamily="34" charset="0"/>
              <a:buChar char="•"/>
            </a:pPr>
            <a:r>
              <a:rPr lang="en-US" sz="1600" dirty="0" smtClean="0"/>
              <a:t>The district’s state aid has increased $1,429,132 for the 2021-22 school year.</a:t>
            </a:r>
          </a:p>
          <a:p>
            <a:pPr lvl="1">
              <a:buFont typeface="Arial" panose="020B0604020202020204" pitchFamily="34" charset="0"/>
              <a:buChar char="•"/>
            </a:pPr>
            <a:endParaRPr lang="en-US" sz="1600" dirty="0"/>
          </a:p>
          <a:p>
            <a:pPr lvl="1">
              <a:buFont typeface="Arial" panose="020B0604020202020204" pitchFamily="34" charset="0"/>
              <a:buChar char="•"/>
            </a:pPr>
            <a:r>
              <a:rPr lang="en-US" sz="1600" dirty="0" smtClean="0"/>
              <a:t>$2 million of unassigned fund balance appropriated as a transfer to the capital fund -  approximately $829,750 taxpayer savings of interest expense</a:t>
            </a:r>
          </a:p>
          <a:p>
            <a:pPr lvl="1">
              <a:buFont typeface="Arial" panose="020B0604020202020204" pitchFamily="34" charset="0"/>
              <a:buChar char="•"/>
            </a:pPr>
            <a:endParaRPr lang="en-US" sz="1600" dirty="0" smtClean="0"/>
          </a:p>
          <a:p>
            <a:pPr lvl="1">
              <a:buFont typeface="Arial" panose="020B0604020202020204" pitchFamily="34" charset="0"/>
              <a:buChar char="•"/>
            </a:pPr>
            <a:r>
              <a:rPr lang="en-US" sz="1600" dirty="0" smtClean="0"/>
              <a:t>The district will receive Federal allocations as follows:</a:t>
            </a:r>
          </a:p>
          <a:p>
            <a:pPr lvl="2">
              <a:buFont typeface="Arial" panose="020B0604020202020204" pitchFamily="34" charset="0"/>
              <a:buChar char="•"/>
            </a:pPr>
            <a:r>
              <a:rPr lang="en-US" sz="1200" dirty="0" smtClean="0"/>
              <a:t>Coronavirus Response &amp; Relief Supplemental Appropriations (CRRSA) - $1,312,695</a:t>
            </a:r>
          </a:p>
          <a:p>
            <a:pPr lvl="2">
              <a:buFont typeface="Arial" panose="020B0604020202020204" pitchFamily="34" charset="0"/>
              <a:buChar char="•"/>
            </a:pPr>
            <a:r>
              <a:rPr lang="en-US" sz="1200" dirty="0" smtClean="0"/>
              <a:t>American Rescue Plan Act (ARPA) - </a:t>
            </a:r>
            <a:r>
              <a:rPr lang="en-US" sz="1200" smtClean="0"/>
              <a:t>$2,155,958</a:t>
            </a:r>
            <a:endParaRPr lang="en-US" sz="1200" dirty="0" smtClean="0"/>
          </a:p>
          <a:p>
            <a:pPr lvl="2">
              <a:buFont typeface="Arial" panose="020B0604020202020204" pitchFamily="34" charset="0"/>
              <a:buChar char="•"/>
            </a:pPr>
            <a:r>
              <a:rPr lang="en-US" sz="1200" dirty="0" smtClean="0"/>
              <a:t>Universal Pre-Kindergarten (UPK) - $190,707</a:t>
            </a:r>
          </a:p>
          <a:p>
            <a:pPr marL="384048" lvl="2" indent="0">
              <a:buNone/>
            </a:pPr>
            <a:endParaRPr lang="en-US" sz="1200" dirty="0"/>
          </a:p>
          <a:p>
            <a:pPr lvl="1">
              <a:buFont typeface="Arial" panose="020B0604020202020204" pitchFamily="34" charset="0"/>
              <a:buChar char="•"/>
            </a:pPr>
            <a:endParaRPr lang="en-US" sz="1600" dirty="0" smtClean="0"/>
          </a:p>
          <a:p>
            <a:pPr lvl="1">
              <a:buFont typeface="Arial" panose="020B0604020202020204" pitchFamily="34" charset="0"/>
              <a:buChar char="•"/>
            </a:pPr>
            <a:endParaRPr lang="en-US" sz="1600" dirty="0" smtClean="0"/>
          </a:p>
          <a:p>
            <a:pPr lvl="1">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690" y="815993"/>
            <a:ext cx="1783666" cy="1017047"/>
          </a:xfrm>
          <a:prstGeom prst="rect">
            <a:avLst/>
          </a:prstGeom>
        </p:spPr>
      </p:pic>
    </p:spTree>
    <p:extLst>
      <p:ext uri="{BB962C8B-B14F-4D97-AF65-F5344CB8AC3E}">
        <p14:creationId xmlns:p14="http://schemas.microsoft.com/office/powerpoint/2010/main" val="1370325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542" y="1916601"/>
            <a:ext cx="7908027" cy="555574"/>
          </a:xfrm>
        </p:spPr>
        <p:txBody>
          <a:bodyPr>
            <a:normAutofit fontScale="90000"/>
          </a:bodyPr>
          <a:lstStyle/>
          <a:p>
            <a:pPr eaLnBrk="1" hangingPunct="1">
              <a:defRPr/>
            </a:pPr>
            <a:r>
              <a:rPr lang="en-US" sz="2000" dirty="0" smtClean="0">
                <a:solidFill>
                  <a:schemeClr val="tx1"/>
                </a:solidFill>
              </a:rPr>
              <a:t/>
            </a:r>
            <a:br>
              <a:rPr lang="en-US" sz="2000" dirty="0" smtClean="0">
                <a:solidFill>
                  <a:schemeClr val="tx1"/>
                </a:solidFill>
              </a:rPr>
            </a:br>
            <a:r>
              <a:rPr lang="en-US" sz="3200" dirty="0" smtClean="0">
                <a:solidFill>
                  <a:schemeClr val="tx1"/>
                </a:solidFill>
              </a:rPr>
              <a:t/>
            </a:r>
            <a:br>
              <a:rPr lang="en-US" sz="3200" dirty="0" smtClean="0">
                <a:solidFill>
                  <a:schemeClr val="tx1"/>
                </a:solidFill>
              </a:rPr>
            </a:br>
            <a:r>
              <a:rPr lang="en-US" sz="3600" b="1" dirty="0" smtClean="0">
                <a:solidFill>
                  <a:schemeClr val="tx1"/>
                </a:solidFill>
              </a:rPr>
              <a:t>Proposed Budget</a:t>
            </a:r>
            <a:br>
              <a:rPr lang="en-US" sz="3600" b="1" dirty="0" smtClean="0">
                <a:solidFill>
                  <a:schemeClr val="tx1"/>
                </a:solidFill>
              </a:rPr>
            </a:br>
            <a:r>
              <a:rPr lang="en-US" sz="3600" dirty="0" smtClean="0">
                <a:solidFill>
                  <a:schemeClr val="tx1"/>
                </a:solidFill>
              </a:rPr>
              <a:t/>
            </a:r>
            <a:br>
              <a:rPr lang="en-US" sz="3600" dirty="0" smtClean="0">
                <a:solidFill>
                  <a:schemeClr val="tx1"/>
                </a:solidFill>
              </a:rPr>
            </a:br>
            <a:endParaRPr lang="en-US" sz="3600" dirty="0" smtClean="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90" y="815993"/>
            <a:ext cx="1783666" cy="1017047"/>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036903781"/>
              </p:ext>
            </p:extLst>
          </p:nvPr>
        </p:nvGraphicFramePr>
        <p:xfrm>
          <a:off x="1537433" y="1763225"/>
          <a:ext cx="5575544" cy="4431596"/>
        </p:xfrm>
        <a:graphic>
          <a:graphicData uri="http://schemas.openxmlformats.org/presentationml/2006/ole">
            <mc:AlternateContent xmlns:mc="http://schemas.openxmlformats.org/markup-compatibility/2006">
              <mc:Choice xmlns:v="urn:schemas-microsoft-com:vml" Requires="v">
                <p:oleObj spid="_x0000_s45076" name="Worksheet" r:id="rId5" imgW="5524669" imgH="4390890" progId="Excel.Sheet.12">
                  <p:embed/>
                </p:oleObj>
              </mc:Choice>
              <mc:Fallback>
                <p:oleObj name="Worksheet" r:id="rId5" imgW="5524669" imgH="4390890" progId="Excel.Sheet.12">
                  <p:embed/>
                  <p:pic>
                    <p:nvPicPr>
                      <p:cNvPr id="8" name="Object 7"/>
                      <p:cNvPicPr/>
                      <p:nvPr/>
                    </p:nvPicPr>
                    <p:blipFill>
                      <a:blip r:embed="rId6"/>
                      <a:stretch>
                        <a:fillRect/>
                      </a:stretch>
                    </p:blipFill>
                    <p:spPr>
                      <a:xfrm>
                        <a:off x="1537433" y="1763225"/>
                        <a:ext cx="5575544" cy="4431596"/>
                      </a:xfrm>
                      <a:prstGeom prst="rect">
                        <a:avLst/>
                      </a:prstGeom>
                    </p:spPr>
                  </p:pic>
                </p:oleObj>
              </mc:Fallback>
            </mc:AlternateContent>
          </a:graphicData>
        </a:graphic>
      </p:graphicFrame>
    </p:spTree>
    <p:extLst>
      <p:ext uri="{BB962C8B-B14F-4D97-AF65-F5344CB8AC3E}">
        <p14:creationId xmlns:p14="http://schemas.microsoft.com/office/powerpoint/2010/main" val="443533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9238"/>
            <a:ext cx="7386638" cy="566737"/>
          </a:xfrm>
        </p:spPr>
        <p:txBody>
          <a:bodyPr>
            <a:normAutofit/>
          </a:bodyPr>
          <a:lstStyle/>
          <a:p>
            <a:r>
              <a:rPr lang="en-US" sz="3200" b="1" dirty="0" smtClean="0"/>
              <a:t>Tax Cap Calculation</a:t>
            </a:r>
            <a:endParaRPr lang="en-US" sz="3200" b="1" dirty="0"/>
          </a:p>
        </p:txBody>
      </p:sp>
      <p:sp>
        <p:nvSpPr>
          <p:cNvPr id="4" name="TextBox 3"/>
          <p:cNvSpPr txBox="1"/>
          <p:nvPr/>
        </p:nvSpPr>
        <p:spPr>
          <a:xfrm>
            <a:off x="809262" y="1862919"/>
            <a:ext cx="7292051" cy="461665"/>
          </a:xfrm>
          <a:prstGeom prst="rect">
            <a:avLst/>
          </a:prstGeom>
          <a:noFill/>
        </p:spPr>
        <p:txBody>
          <a:bodyPr wrap="square" rtlCol="0">
            <a:spAutoFit/>
          </a:bodyPr>
          <a:lstStyle/>
          <a:p>
            <a:pPr marL="342900" indent="-342900">
              <a:buFont typeface="Arial" panose="020B0604020202020204" pitchFamily="34" charset="0"/>
              <a:buChar char="•"/>
            </a:pPr>
            <a:endParaRPr lang="en-US" sz="2400" b="1" dirty="0" smtClean="0"/>
          </a:p>
        </p:txBody>
      </p:sp>
      <p:pic>
        <p:nvPicPr>
          <p:cNvPr id="41985" name="Picture 1"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8" name="Picture 34"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3211026148"/>
              </p:ext>
            </p:extLst>
          </p:nvPr>
        </p:nvGraphicFramePr>
        <p:xfrm>
          <a:off x="185738" y="747346"/>
          <a:ext cx="8772525" cy="5543917"/>
        </p:xfrm>
        <a:graphic>
          <a:graphicData uri="http://schemas.openxmlformats.org/presentationml/2006/ole">
            <mc:AlternateContent xmlns:mc="http://schemas.openxmlformats.org/markup-compatibility/2006">
              <mc:Choice xmlns:v="urn:schemas-microsoft-com:vml" Requires="v">
                <p:oleObj spid="_x0000_s42034" name="Worksheet" r:id="rId6" imgW="8772483" imgH="5724550" progId="Excel.Sheet.12">
                  <p:embed/>
                </p:oleObj>
              </mc:Choice>
              <mc:Fallback>
                <p:oleObj name="Worksheet" r:id="rId6" imgW="8772483" imgH="5724550" progId="Excel.Sheet.12">
                  <p:embed/>
                  <p:pic>
                    <p:nvPicPr>
                      <p:cNvPr id="0" name=""/>
                      <p:cNvPicPr/>
                      <p:nvPr/>
                    </p:nvPicPr>
                    <p:blipFill>
                      <a:blip r:embed="rId7"/>
                      <a:stretch>
                        <a:fillRect/>
                      </a:stretch>
                    </p:blipFill>
                    <p:spPr>
                      <a:xfrm>
                        <a:off x="185738" y="747346"/>
                        <a:ext cx="8772525" cy="5543917"/>
                      </a:xfrm>
                      <a:prstGeom prst="rect">
                        <a:avLst/>
                      </a:prstGeom>
                    </p:spPr>
                  </p:pic>
                </p:oleObj>
              </mc:Fallback>
            </mc:AlternateContent>
          </a:graphicData>
        </a:graphic>
      </p:graphicFrame>
      <p:pic>
        <p:nvPicPr>
          <p:cNvPr id="42020" name="Picture 36" hidden="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499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542" y="1916601"/>
            <a:ext cx="7908027" cy="555574"/>
          </a:xfrm>
        </p:spPr>
        <p:txBody>
          <a:bodyPr>
            <a:normAutofit fontScale="90000"/>
          </a:bodyPr>
          <a:lstStyle/>
          <a:p>
            <a:pPr eaLnBrk="1" hangingPunct="1">
              <a:defRPr/>
            </a:pPr>
            <a:r>
              <a:rPr lang="en-US" sz="2000" dirty="0" smtClean="0">
                <a:solidFill>
                  <a:schemeClr val="tx1"/>
                </a:solidFill>
              </a:rPr>
              <a:t/>
            </a:r>
            <a:br>
              <a:rPr lang="en-US" sz="2000" dirty="0" smtClean="0">
                <a:solidFill>
                  <a:schemeClr val="tx1"/>
                </a:solidFill>
              </a:rPr>
            </a:br>
            <a:r>
              <a:rPr lang="en-US" sz="3200" dirty="0" smtClean="0">
                <a:solidFill>
                  <a:schemeClr val="tx1"/>
                </a:solidFill>
              </a:rPr>
              <a:t/>
            </a:r>
            <a:br>
              <a:rPr lang="en-US" sz="3200" dirty="0" smtClean="0">
                <a:solidFill>
                  <a:schemeClr val="tx1"/>
                </a:solidFill>
              </a:rPr>
            </a:br>
            <a:r>
              <a:rPr lang="en-US" sz="3600" b="1" dirty="0" smtClean="0">
                <a:solidFill>
                  <a:schemeClr val="tx1"/>
                </a:solidFill>
              </a:rPr>
              <a:t>Tax Levy History</a:t>
            </a:r>
            <a:br>
              <a:rPr lang="en-US" sz="3600" b="1" dirty="0" smtClean="0">
                <a:solidFill>
                  <a:schemeClr val="tx1"/>
                </a:solidFill>
              </a:rPr>
            </a:br>
            <a:r>
              <a:rPr lang="en-US" sz="3600" dirty="0" smtClean="0">
                <a:solidFill>
                  <a:schemeClr val="tx1"/>
                </a:solidFill>
              </a:rPr>
              <a:t/>
            </a:r>
            <a:br>
              <a:rPr lang="en-US" sz="3600" dirty="0" smtClean="0">
                <a:solidFill>
                  <a:schemeClr val="tx1"/>
                </a:solidFill>
              </a:rPr>
            </a:br>
            <a:endParaRPr lang="en-US" sz="3600" dirty="0" smtClean="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90" y="815993"/>
            <a:ext cx="1783666" cy="101704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8170074"/>
              </p:ext>
            </p:extLst>
          </p:nvPr>
        </p:nvGraphicFramePr>
        <p:xfrm>
          <a:off x="1582614" y="1833040"/>
          <a:ext cx="5029201" cy="4255478"/>
        </p:xfrm>
        <a:graphic>
          <a:graphicData uri="http://schemas.openxmlformats.org/presentationml/2006/ole">
            <mc:AlternateContent xmlns:mc="http://schemas.openxmlformats.org/markup-compatibility/2006">
              <mc:Choice xmlns:v="urn:schemas-microsoft-com:vml" Requires="v">
                <p:oleObj spid="_x0000_s46099" name="Worksheet" r:id="rId5" imgW="2971800" imgH="2514674" progId="Excel.Sheet.12">
                  <p:embed/>
                </p:oleObj>
              </mc:Choice>
              <mc:Fallback>
                <p:oleObj name="Worksheet" r:id="rId5" imgW="2971800" imgH="2514674" progId="Excel.Sheet.12">
                  <p:embed/>
                  <p:pic>
                    <p:nvPicPr>
                      <p:cNvPr id="0" name=""/>
                      <p:cNvPicPr/>
                      <p:nvPr/>
                    </p:nvPicPr>
                    <p:blipFill>
                      <a:blip r:embed="rId6"/>
                      <a:stretch>
                        <a:fillRect/>
                      </a:stretch>
                    </p:blipFill>
                    <p:spPr>
                      <a:xfrm>
                        <a:off x="1582614" y="1833040"/>
                        <a:ext cx="5029201" cy="4255478"/>
                      </a:xfrm>
                      <a:prstGeom prst="rect">
                        <a:avLst/>
                      </a:prstGeom>
                    </p:spPr>
                  </p:pic>
                </p:oleObj>
              </mc:Fallback>
            </mc:AlternateContent>
          </a:graphicData>
        </a:graphic>
      </p:graphicFrame>
    </p:spTree>
    <p:extLst>
      <p:ext uri="{BB962C8B-B14F-4D97-AF65-F5344CB8AC3E}">
        <p14:creationId xmlns:p14="http://schemas.microsoft.com/office/powerpoint/2010/main" val="2773183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542" y="1916601"/>
            <a:ext cx="7908027" cy="555574"/>
          </a:xfrm>
        </p:spPr>
        <p:txBody>
          <a:bodyPr>
            <a:normAutofit fontScale="90000"/>
          </a:bodyPr>
          <a:lstStyle/>
          <a:p>
            <a:pPr eaLnBrk="1" hangingPunct="1">
              <a:defRPr/>
            </a:pPr>
            <a:r>
              <a:rPr lang="en-US" sz="2000" dirty="0" smtClean="0">
                <a:solidFill>
                  <a:schemeClr val="tx1"/>
                </a:solidFill>
              </a:rPr>
              <a:t/>
            </a:r>
            <a:br>
              <a:rPr lang="en-US" sz="2000" dirty="0" smtClean="0">
                <a:solidFill>
                  <a:schemeClr val="tx1"/>
                </a:solidFill>
              </a:rPr>
            </a:br>
            <a:r>
              <a:rPr lang="en-US" sz="3200" dirty="0" smtClean="0">
                <a:solidFill>
                  <a:schemeClr val="tx1"/>
                </a:solidFill>
              </a:rPr>
              <a:t/>
            </a:r>
            <a:br>
              <a:rPr lang="en-US" sz="3200" dirty="0" smtClean="0">
                <a:solidFill>
                  <a:schemeClr val="tx1"/>
                </a:solidFill>
              </a:rPr>
            </a:br>
            <a:r>
              <a:rPr lang="en-US" sz="3600" b="1" dirty="0" smtClean="0">
                <a:solidFill>
                  <a:schemeClr val="tx1"/>
                </a:solidFill>
              </a:rPr>
              <a:t>Three Part Budget</a:t>
            </a:r>
            <a:br>
              <a:rPr lang="en-US" sz="3600" b="1" dirty="0" smtClean="0">
                <a:solidFill>
                  <a:schemeClr val="tx1"/>
                </a:solidFill>
              </a:rPr>
            </a:br>
            <a:r>
              <a:rPr lang="en-US" sz="3600" dirty="0" smtClean="0">
                <a:solidFill>
                  <a:schemeClr val="tx1"/>
                </a:solidFill>
              </a:rPr>
              <a:t/>
            </a:r>
            <a:br>
              <a:rPr lang="en-US" sz="3600" dirty="0" smtClean="0">
                <a:solidFill>
                  <a:schemeClr val="tx1"/>
                </a:solidFill>
              </a:rPr>
            </a:br>
            <a:endParaRPr lang="en-US" sz="3600" dirty="0" smtClean="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690" y="815993"/>
            <a:ext cx="1783666" cy="1017047"/>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3168696232"/>
              </p:ext>
            </p:extLst>
          </p:nvPr>
        </p:nvGraphicFramePr>
        <p:xfrm>
          <a:off x="2069306" y="1833041"/>
          <a:ext cx="5005388" cy="29675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277396353"/>
              </p:ext>
            </p:extLst>
          </p:nvPr>
        </p:nvGraphicFramePr>
        <p:xfrm>
          <a:off x="2178294" y="4888523"/>
          <a:ext cx="4629150" cy="1148163"/>
        </p:xfrm>
        <a:graphic>
          <a:graphicData uri="http://schemas.openxmlformats.org/presentationml/2006/ole">
            <mc:AlternateContent xmlns:mc="http://schemas.openxmlformats.org/markup-compatibility/2006">
              <mc:Choice xmlns:v="urn:schemas-microsoft-com:vml" Requires="v">
                <p:oleObj spid="_x0000_s44052" name="Worksheet" r:id="rId6" imgW="4629235" imgH="1152476" progId="Excel.Sheet.12">
                  <p:embed/>
                </p:oleObj>
              </mc:Choice>
              <mc:Fallback>
                <p:oleObj name="Worksheet" r:id="rId6" imgW="4629235" imgH="1152476" progId="Excel.Sheet.12">
                  <p:embed/>
                  <p:pic>
                    <p:nvPicPr>
                      <p:cNvPr id="0" name=""/>
                      <p:cNvPicPr/>
                      <p:nvPr/>
                    </p:nvPicPr>
                    <p:blipFill>
                      <a:blip r:embed="rId7"/>
                      <a:stretch>
                        <a:fillRect/>
                      </a:stretch>
                    </p:blipFill>
                    <p:spPr>
                      <a:xfrm>
                        <a:off x="2178294" y="4888523"/>
                        <a:ext cx="4629150" cy="1148163"/>
                      </a:xfrm>
                      <a:prstGeom prst="rect">
                        <a:avLst/>
                      </a:prstGeom>
                    </p:spPr>
                  </p:pic>
                </p:oleObj>
              </mc:Fallback>
            </mc:AlternateContent>
          </a:graphicData>
        </a:graphic>
      </p:graphicFrame>
    </p:spTree>
    <p:extLst>
      <p:ext uri="{BB962C8B-B14F-4D97-AF65-F5344CB8AC3E}">
        <p14:creationId xmlns:p14="http://schemas.microsoft.com/office/powerpoint/2010/main" val="724916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573" y="1617784"/>
            <a:ext cx="7908027" cy="589085"/>
          </a:xfrm>
        </p:spPr>
        <p:txBody>
          <a:bodyPr>
            <a:normAutofit fontScale="90000"/>
          </a:bodyPr>
          <a:lstStyle/>
          <a:p>
            <a:pPr eaLnBrk="1" hangingPunct="1">
              <a:defRPr/>
            </a:pPr>
            <a:r>
              <a:rPr lang="en-US" sz="3600" b="1" dirty="0" smtClean="0">
                <a:solidFill>
                  <a:schemeClr val="tx1"/>
                </a:solidFill>
              </a:rPr>
              <a:t>General Fund Program Enhancements</a:t>
            </a:r>
            <a:r>
              <a:rPr lang="en-US" sz="4000" b="1" dirty="0" smtClean="0">
                <a:solidFill>
                  <a:schemeClr val="tx1"/>
                </a:solidFill>
              </a:rPr>
              <a:t/>
            </a:r>
            <a:br>
              <a:rPr lang="en-US" sz="4000" b="1" dirty="0" smtClean="0">
                <a:solidFill>
                  <a:schemeClr val="tx1"/>
                </a:solidFill>
              </a:rPr>
            </a:br>
            <a:endParaRPr lang="en-US" sz="3600"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057" y="701692"/>
            <a:ext cx="1783666" cy="1017047"/>
          </a:xfrm>
          <a:prstGeom prst="rect">
            <a:avLst/>
          </a:prstGeom>
        </p:spPr>
      </p:pic>
      <p:sp>
        <p:nvSpPr>
          <p:cNvPr id="2" name="TextBox 1"/>
          <p:cNvSpPr txBox="1"/>
          <p:nvPr/>
        </p:nvSpPr>
        <p:spPr>
          <a:xfrm>
            <a:off x="1002322" y="1885949"/>
            <a:ext cx="7174523"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2.0 FTE Teaching Assistants (previously funded by CARES Act)</a:t>
            </a:r>
          </a:p>
          <a:p>
            <a:pPr marL="285750" indent="-285750">
              <a:buFont typeface="Arial" panose="020B0604020202020204" pitchFamily="34" charset="0"/>
              <a:buChar char="•"/>
            </a:pPr>
            <a:r>
              <a:rPr lang="en-US" sz="1600" dirty="0" smtClean="0"/>
              <a:t>1.0 FTE Social Worker (previously funded by CARES Act)</a:t>
            </a:r>
          </a:p>
          <a:p>
            <a:pPr marL="285750" indent="-285750">
              <a:buFont typeface="Arial" panose="020B0604020202020204" pitchFamily="34" charset="0"/>
              <a:buChar char="•"/>
            </a:pPr>
            <a:r>
              <a:rPr lang="en-US" sz="1600" dirty="0" smtClean="0"/>
              <a:t>1.0 FTE Elementary School Teacher</a:t>
            </a:r>
          </a:p>
          <a:p>
            <a:pPr marL="285750" indent="-285750">
              <a:buFont typeface="Arial" panose="020B0604020202020204" pitchFamily="34" charset="0"/>
              <a:buChar char="•"/>
            </a:pPr>
            <a:r>
              <a:rPr lang="en-US" sz="1600" dirty="0" smtClean="0"/>
              <a:t>1.0 FTE Pre-K Teacher</a:t>
            </a:r>
          </a:p>
          <a:p>
            <a:pPr marL="285750" indent="-285750">
              <a:buFont typeface="Arial" panose="020B0604020202020204" pitchFamily="34" charset="0"/>
              <a:buChar char="•"/>
            </a:pPr>
            <a:r>
              <a:rPr lang="en-US" sz="1600" dirty="0" smtClean="0"/>
              <a:t>1.0 FTE Family &amp; Consumer Sciences Teacher</a:t>
            </a:r>
          </a:p>
          <a:p>
            <a:pPr marL="285750" indent="-285750">
              <a:buFont typeface="Arial" panose="020B0604020202020204" pitchFamily="34" charset="0"/>
              <a:buChar char="•"/>
            </a:pPr>
            <a:r>
              <a:rPr lang="en-US" sz="1600" dirty="0" smtClean="0"/>
              <a:t>1.0 FTE Transition Coordinator</a:t>
            </a:r>
          </a:p>
          <a:p>
            <a:pPr marL="285750" indent="-285750">
              <a:buFont typeface="Arial" panose="020B0604020202020204" pitchFamily="34" charset="0"/>
              <a:buChar char="•"/>
            </a:pPr>
            <a:r>
              <a:rPr lang="en-US" sz="1600" dirty="0" smtClean="0"/>
              <a:t>.67 FTE CTE Teacher</a:t>
            </a:r>
          </a:p>
          <a:p>
            <a:pPr marL="285750" indent="-285750">
              <a:buFont typeface="Arial" panose="020B0604020202020204" pitchFamily="34" charset="0"/>
              <a:buChar char="•"/>
            </a:pPr>
            <a:r>
              <a:rPr lang="en-US" sz="1600" dirty="0" smtClean="0"/>
              <a:t>1.0 FTE School Psychologist</a:t>
            </a:r>
          </a:p>
          <a:p>
            <a:pPr marL="285750" indent="-285750">
              <a:buFont typeface="Arial" panose="020B0604020202020204" pitchFamily="34" charset="0"/>
              <a:buChar char="•"/>
            </a:pPr>
            <a:r>
              <a:rPr lang="en-US" sz="1600" dirty="0" smtClean="0"/>
              <a:t>1.0 FTE AIS Teacher</a:t>
            </a:r>
          </a:p>
          <a:p>
            <a:pPr marL="285750" indent="-285750">
              <a:buFont typeface="Arial" panose="020B0604020202020204" pitchFamily="34" charset="0"/>
              <a:buChar char="•"/>
            </a:pPr>
            <a:r>
              <a:rPr lang="en-US" sz="1600" dirty="0" smtClean="0"/>
              <a:t>CSE Chairperson Stipend</a:t>
            </a:r>
          </a:p>
          <a:p>
            <a:pPr marL="285750" indent="-285750">
              <a:buFont typeface="Arial" panose="020B0604020202020204" pitchFamily="34" charset="0"/>
              <a:buChar char="•"/>
            </a:pPr>
            <a:r>
              <a:rPr lang="en-US" sz="1600" dirty="0"/>
              <a:t>3.0 Faculty </a:t>
            </a:r>
            <a:r>
              <a:rPr lang="en-US" sz="1600" dirty="0" smtClean="0"/>
              <a:t>Wellness Coordinators </a:t>
            </a:r>
            <a:r>
              <a:rPr lang="en-US" sz="1600" dirty="0"/>
              <a:t>– </a:t>
            </a:r>
            <a:r>
              <a:rPr lang="en-US" sz="1600" dirty="0" smtClean="0"/>
              <a:t>stipends</a:t>
            </a:r>
          </a:p>
          <a:p>
            <a:pPr marL="285750" indent="-285750">
              <a:buFont typeface="Arial" panose="020B0604020202020204" pitchFamily="34" charset="0"/>
              <a:buChar char="•"/>
            </a:pPr>
            <a:r>
              <a:rPr lang="en-US" sz="1600" dirty="0" smtClean="0"/>
              <a:t>APEX software for online elective Course offerings</a:t>
            </a:r>
          </a:p>
          <a:p>
            <a:pPr marL="285750" indent="-285750">
              <a:buFont typeface="Arial" panose="020B0604020202020204" pitchFamily="34" charset="0"/>
              <a:buChar char="•"/>
            </a:pPr>
            <a:r>
              <a:rPr lang="en-US" sz="1600" dirty="0" smtClean="0"/>
              <a:t>Repair HS Gym Floor</a:t>
            </a:r>
          </a:p>
          <a:p>
            <a:pPr marL="285750" indent="-285750">
              <a:buFont typeface="Arial" panose="020B0604020202020204" pitchFamily="34" charset="0"/>
              <a:buChar char="•"/>
            </a:pPr>
            <a:r>
              <a:rPr lang="en-US" sz="1600" dirty="0" smtClean="0"/>
              <a:t>Repair MS Gym Floor</a:t>
            </a:r>
          </a:p>
          <a:p>
            <a:pPr marL="285750" indent="-285750">
              <a:buFont typeface="Arial" panose="020B0604020202020204" pitchFamily="34" charset="0"/>
              <a:buChar char="•"/>
            </a:pPr>
            <a:r>
              <a:rPr lang="en-US" sz="1600" dirty="0" smtClean="0"/>
              <a:t>Upgrade HVAC software program</a:t>
            </a:r>
          </a:p>
          <a:p>
            <a:pPr marL="285750" indent="-285750">
              <a:buFont typeface="Arial" panose="020B0604020202020204" pitchFamily="34" charset="0"/>
              <a:buChar char="•"/>
            </a:pPr>
            <a:r>
              <a:rPr lang="en-US" sz="1600" dirty="0" smtClean="0"/>
              <a:t>Retrofit HS bleacher “P” rails</a:t>
            </a:r>
          </a:p>
          <a:p>
            <a:pPr marL="285750" indent="-285750">
              <a:buFont typeface="Arial" panose="020B0604020202020204" pitchFamily="34" charset="0"/>
              <a:buChar char="•"/>
            </a:pPr>
            <a:r>
              <a:rPr lang="en-US" sz="1600" dirty="0" smtClean="0"/>
              <a:t>Upgrade bus security cameras</a:t>
            </a:r>
          </a:p>
        </p:txBody>
      </p:sp>
    </p:spTree>
    <p:extLst>
      <p:ext uri="{BB962C8B-B14F-4D97-AF65-F5344CB8AC3E}">
        <p14:creationId xmlns:p14="http://schemas.microsoft.com/office/powerpoint/2010/main" val="1637048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573" y="1051819"/>
            <a:ext cx="7908027" cy="551639"/>
          </a:xfrm>
        </p:spPr>
        <p:txBody>
          <a:bodyPr>
            <a:normAutofit fontScale="90000"/>
          </a:bodyPr>
          <a:lstStyle/>
          <a:p>
            <a:pPr eaLnBrk="1" hangingPunct="1">
              <a:defRPr/>
            </a:pPr>
            <a:r>
              <a:rPr lang="en-US" sz="3600" dirty="0" smtClean="0">
                <a:solidFill>
                  <a:schemeClr val="tx1"/>
                </a:solidFill>
              </a:rPr>
              <a:t>Reserve Funds - Projections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057" y="701692"/>
            <a:ext cx="1783666" cy="101704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16867439"/>
              </p:ext>
            </p:extLst>
          </p:nvPr>
        </p:nvGraphicFramePr>
        <p:xfrm>
          <a:off x="781573" y="1819879"/>
          <a:ext cx="3965331" cy="4255605"/>
        </p:xfrm>
        <a:graphic>
          <a:graphicData uri="http://schemas.openxmlformats.org/drawingml/2006/table">
            <a:tbl>
              <a:tblPr/>
              <a:tblGrid>
                <a:gridCol w="3273940">
                  <a:extLst>
                    <a:ext uri="{9D8B030D-6E8A-4147-A177-3AD203B41FA5}">
                      <a16:colId xmlns:a16="http://schemas.microsoft.com/office/drawing/2014/main" val="2089379546"/>
                    </a:ext>
                  </a:extLst>
                </a:gridCol>
                <a:gridCol w="691391">
                  <a:extLst>
                    <a:ext uri="{9D8B030D-6E8A-4147-A177-3AD203B41FA5}">
                      <a16:colId xmlns:a16="http://schemas.microsoft.com/office/drawing/2014/main" val="43494637"/>
                    </a:ext>
                  </a:extLst>
                </a:gridCol>
              </a:tblGrid>
              <a:tr h="157615">
                <a:tc gridSpan="2">
                  <a:txBody>
                    <a:bodyPr/>
                    <a:lstStyle/>
                    <a:p>
                      <a:pPr algn="ctr" fontAlgn="b"/>
                      <a:r>
                        <a:rPr lang="en-US" sz="900" b="1" i="0" u="none" strike="noStrike">
                          <a:solidFill>
                            <a:srgbClr val="000000"/>
                          </a:solidFill>
                          <a:effectLst/>
                          <a:latin typeface="Calibri" panose="020F0502020204030204" pitchFamily="34" charset="0"/>
                        </a:rPr>
                        <a:t>Teacher Retirement Reserve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76723798"/>
                  </a:ext>
                </a:extLst>
              </a:tr>
              <a:tr h="157615">
                <a:tc>
                  <a:txBody>
                    <a:bodyPr/>
                    <a:lstStyle/>
                    <a:p>
                      <a:pPr algn="l" fontAlgn="b"/>
                      <a:r>
                        <a:rPr lang="en-US" sz="900" b="0" i="0" u="none" strike="noStrike" dirty="0">
                          <a:solidFill>
                            <a:srgbClr val="000000"/>
                          </a:solidFill>
                          <a:effectLst/>
                          <a:latin typeface="Calibri" panose="020F0502020204030204" pitchFamily="34" charset="0"/>
                        </a:rPr>
                        <a:t>Balance as of June 30, 2020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panose="020F0502020204030204" pitchFamily="34" charset="0"/>
                        </a:rPr>
                        <a:t>    185,269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36300800"/>
                  </a:ext>
                </a:extLst>
              </a:tr>
              <a:tr h="157615">
                <a:tc>
                  <a:txBody>
                    <a:bodyPr/>
                    <a:lstStyle/>
                    <a:p>
                      <a:pPr algn="l" fontAlgn="b"/>
                      <a:r>
                        <a:rPr lang="en-US" sz="900" b="0" i="0" u="none" strike="noStrike" dirty="0">
                          <a:solidFill>
                            <a:srgbClr val="000000"/>
                          </a:solidFill>
                          <a:effectLst/>
                          <a:latin typeface="Calibri" panose="020F0502020204030204" pitchFamily="34" charset="0"/>
                        </a:rPr>
                        <a:t>Appropriated 2021- 2022</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(50,000)</a:t>
                      </a:r>
                    </a:p>
                  </a:txBody>
                  <a:tcPr marL="0" marR="0" marT="0" marB="0" anchor="b">
                    <a:lnL>
                      <a:noFill/>
                    </a:lnL>
                    <a:lnR>
                      <a:noFill/>
                    </a:lnR>
                    <a:lnT>
                      <a:noFill/>
                    </a:lnT>
                    <a:lnB>
                      <a:noFill/>
                    </a:lnB>
                  </a:tcPr>
                </a:tc>
                <a:extLst>
                  <a:ext uri="{0D108BD9-81ED-4DB2-BD59-A6C34878D82A}">
                    <a16:rowId xmlns:a16="http://schemas.microsoft.com/office/drawing/2014/main" val="2731972996"/>
                  </a:ext>
                </a:extLst>
              </a:tr>
              <a:tr h="157615">
                <a:tc>
                  <a:txBody>
                    <a:bodyPr/>
                    <a:lstStyle/>
                    <a:p>
                      <a:pPr algn="l" fontAlgn="b"/>
                      <a:r>
                        <a:rPr lang="en-US" sz="900" b="0" i="0" u="none" strike="noStrike">
                          <a:solidFill>
                            <a:srgbClr val="000000"/>
                          </a:solidFill>
                          <a:effectLst/>
                          <a:latin typeface="Calibri" panose="020F0502020204030204" pitchFamily="34" charset="0"/>
                        </a:rPr>
                        <a:t>Interest earned 20-21</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175 </a:t>
                      </a:r>
                    </a:p>
                  </a:txBody>
                  <a:tcPr marL="0" marR="0" marT="0" marB="0" anchor="b">
                    <a:lnL>
                      <a:noFill/>
                    </a:lnL>
                    <a:lnR>
                      <a:noFill/>
                    </a:lnR>
                    <a:lnT>
                      <a:noFill/>
                    </a:lnT>
                    <a:lnB>
                      <a:noFill/>
                    </a:lnB>
                  </a:tcPr>
                </a:tc>
                <a:extLst>
                  <a:ext uri="{0D108BD9-81ED-4DB2-BD59-A6C34878D82A}">
                    <a16:rowId xmlns:a16="http://schemas.microsoft.com/office/drawing/2014/main" val="3472671195"/>
                  </a:ext>
                </a:extLst>
              </a:tr>
              <a:tr h="157615">
                <a:tc>
                  <a:txBody>
                    <a:bodyPr/>
                    <a:lstStyle/>
                    <a:p>
                      <a:pPr algn="l" fontAlgn="b"/>
                      <a:r>
                        <a:rPr lang="en-US" sz="900" b="0" i="0" u="none" strike="noStrike">
                          <a:solidFill>
                            <a:srgbClr val="000000"/>
                          </a:solidFill>
                          <a:effectLst/>
                          <a:latin typeface="Calibri" panose="020F0502020204030204" pitchFamily="34" charset="0"/>
                        </a:rPr>
                        <a:t>Transfer from fund balance 20-21</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185,269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856111"/>
                  </a:ext>
                </a:extLst>
              </a:tr>
              <a:tr h="157615">
                <a:tc>
                  <a:txBody>
                    <a:bodyPr/>
                    <a:lstStyle/>
                    <a:p>
                      <a:pPr algn="l" fontAlgn="b"/>
                      <a:r>
                        <a:rPr lang="en-US" sz="900" b="1" i="0" u="none" strike="noStrike">
                          <a:solidFill>
                            <a:srgbClr val="000000"/>
                          </a:solidFill>
                          <a:effectLst/>
                          <a:latin typeface="Calibri" panose="020F0502020204030204" pitchFamily="34" charset="0"/>
                        </a:rPr>
                        <a:t>Projected balance as of June 30, 2021</a:t>
                      </a:r>
                    </a:p>
                  </a:txBody>
                  <a:tcPr marL="0" marR="0" marT="0" marB="0" anchor="b">
                    <a:lnL>
                      <a:noFill/>
                    </a:lnL>
                    <a:lnR>
                      <a:noFill/>
                    </a:lnR>
                    <a:lnT>
                      <a:noFill/>
                    </a:lnT>
                    <a:lnB>
                      <a:noFill/>
                    </a:lnB>
                  </a:tcPr>
                </a:tc>
                <a:tc>
                  <a:txBody>
                    <a:bodyPr/>
                    <a:lstStyle/>
                    <a:p>
                      <a:pPr algn="l" fontAlgn="b"/>
                      <a:r>
                        <a:rPr lang="en-US" sz="900" b="1" i="0" u="none" strike="noStrike">
                          <a:solidFill>
                            <a:srgbClr val="000000"/>
                          </a:solidFill>
                          <a:effectLst/>
                          <a:latin typeface="Calibri" panose="020F0502020204030204" pitchFamily="34" charset="0"/>
                        </a:rPr>
                        <a:t>    320,713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77936320"/>
                  </a:ext>
                </a:extLst>
              </a:tr>
              <a:tr h="157615">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698178550"/>
                  </a:ext>
                </a:extLst>
              </a:tr>
              <a:tr h="157615">
                <a:tc gridSpan="2">
                  <a:txBody>
                    <a:bodyPr/>
                    <a:lstStyle/>
                    <a:p>
                      <a:pPr algn="ctr" fontAlgn="b"/>
                      <a:r>
                        <a:rPr lang="en-US" sz="900" b="1" i="0" u="none" strike="noStrike">
                          <a:solidFill>
                            <a:srgbClr val="000000"/>
                          </a:solidFill>
                          <a:effectLst/>
                          <a:latin typeface="Calibri" panose="020F0502020204030204" pitchFamily="34" charset="0"/>
                        </a:rPr>
                        <a:t>Employee Retirement Reserve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49294670"/>
                  </a:ext>
                </a:extLst>
              </a:tr>
              <a:tr h="157615">
                <a:tc>
                  <a:txBody>
                    <a:bodyPr/>
                    <a:lstStyle/>
                    <a:p>
                      <a:pPr algn="l" fontAlgn="b"/>
                      <a:r>
                        <a:rPr lang="en-US" sz="900" b="0" i="0" u="none" strike="noStrike">
                          <a:solidFill>
                            <a:srgbClr val="000000"/>
                          </a:solidFill>
                          <a:effectLst/>
                          <a:latin typeface="Calibri" panose="020F0502020204030204" pitchFamily="34" charset="0"/>
                        </a:rPr>
                        <a:t>Balance as of June 30, 2020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panose="020F0502020204030204" pitchFamily="34" charset="0"/>
                        </a:rPr>
                        <a:t>    540,290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14806592"/>
                  </a:ext>
                </a:extLst>
              </a:tr>
              <a:tr h="157615">
                <a:tc>
                  <a:txBody>
                    <a:bodyPr/>
                    <a:lstStyle/>
                    <a:p>
                      <a:pPr algn="l" fontAlgn="b"/>
                      <a:r>
                        <a:rPr lang="en-US" sz="900" b="0" i="0" u="none" strike="noStrike">
                          <a:solidFill>
                            <a:srgbClr val="000000"/>
                          </a:solidFill>
                          <a:effectLst/>
                          <a:latin typeface="Calibri" panose="020F0502020204030204" pitchFamily="34" charset="0"/>
                        </a:rPr>
                        <a:t>Appropriated 2021- 2022</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(100,000)</a:t>
                      </a:r>
                    </a:p>
                  </a:txBody>
                  <a:tcPr marL="0" marR="0" marT="0" marB="0" anchor="b">
                    <a:lnL>
                      <a:noFill/>
                    </a:lnL>
                    <a:lnR>
                      <a:noFill/>
                    </a:lnR>
                    <a:lnT>
                      <a:noFill/>
                    </a:lnT>
                    <a:lnB>
                      <a:noFill/>
                    </a:lnB>
                  </a:tcPr>
                </a:tc>
                <a:extLst>
                  <a:ext uri="{0D108BD9-81ED-4DB2-BD59-A6C34878D82A}">
                    <a16:rowId xmlns:a16="http://schemas.microsoft.com/office/drawing/2014/main" val="2752520910"/>
                  </a:ext>
                </a:extLst>
              </a:tr>
              <a:tr h="157615">
                <a:tc>
                  <a:txBody>
                    <a:bodyPr/>
                    <a:lstStyle/>
                    <a:p>
                      <a:pPr algn="l" fontAlgn="b"/>
                      <a:r>
                        <a:rPr lang="en-US" sz="900" b="0" i="0" u="none" strike="noStrike">
                          <a:solidFill>
                            <a:srgbClr val="000000"/>
                          </a:solidFill>
                          <a:effectLst/>
                          <a:latin typeface="Calibri" panose="020F0502020204030204" pitchFamily="34" charset="0"/>
                        </a:rPr>
                        <a:t>Interest earned 20-21</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300 </a:t>
                      </a:r>
                    </a:p>
                  </a:txBody>
                  <a:tcPr marL="0" marR="0" marT="0" marB="0" anchor="b">
                    <a:lnL>
                      <a:noFill/>
                    </a:lnL>
                    <a:lnR>
                      <a:noFill/>
                    </a:lnR>
                    <a:lnT>
                      <a:noFill/>
                    </a:lnT>
                    <a:lnB>
                      <a:noFill/>
                    </a:lnB>
                  </a:tcPr>
                </a:tc>
                <a:extLst>
                  <a:ext uri="{0D108BD9-81ED-4DB2-BD59-A6C34878D82A}">
                    <a16:rowId xmlns:a16="http://schemas.microsoft.com/office/drawing/2014/main" val="1706286934"/>
                  </a:ext>
                </a:extLst>
              </a:tr>
              <a:tr h="157615">
                <a:tc>
                  <a:txBody>
                    <a:bodyPr/>
                    <a:lstStyle/>
                    <a:p>
                      <a:pPr algn="l" fontAlgn="b"/>
                      <a:r>
                        <a:rPr lang="en-US" sz="900" b="0" i="0" u="none" strike="noStrike">
                          <a:solidFill>
                            <a:srgbClr val="000000"/>
                          </a:solidFill>
                          <a:effectLst/>
                          <a:latin typeface="Calibri" panose="020F0502020204030204" pitchFamily="34" charset="0"/>
                        </a:rPr>
                        <a:t>Transfer from fund balance 20-21</a:t>
                      </a: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    100,000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781454"/>
                  </a:ext>
                </a:extLst>
              </a:tr>
              <a:tr h="157615">
                <a:tc>
                  <a:txBody>
                    <a:bodyPr/>
                    <a:lstStyle/>
                    <a:p>
                      <a:pPr algn="l" fontAlgn="b"/>
                      <a:r>
                        <a:rPr lang="en-US" sz="900" b="1" i="0" u="none" strike="noStrike">
                          <a:solidFill>
                            <a:srgbClr val="000000"/>
                          </a:solidFill>
                          <a:effectLst/>
                          <a:latin typeface="Calibri" panose="020F0502020204030204" pitchFamily="34" charset="0"/>
                        </a:rPr>
                        <a:t>Projected balance as of June 30, 2021</a:t>
                      </a:r>
                    </a:p>
                  </a:txBody>
                  <a:tcPr marL="0" marR="0" marT="0" marB="0" anchor="b">
                    <a:lnL>
                      <a:noFill/>
                    </a:lnL>
                    <a:lnR>
                      <a:noFill/>
                    </a:lnR>
                    <a:lnT>
                      <a:noFill/>
                    </a:lnT>
                    <a:lnB>
                      <a:noFill/>
                    </a:lnB>
                  </a:tcPr>
                </a:tc>
                <a:tc>
                  <a:txBody>
                    <a:bodyPr/>
                    <a:lstStyle/>
                    <a:p>
                      <a:pPr algn="l" fontAlgn="b"/>
                      <a:r>
                        <a:rPr lang="en-US" sz="900" b="1" i="0" u="none" strike="noStrike">
                          <a:solidFill>
                            <a:srgbClr val="000000"/>
                          </a:solidFill>
                          <a:effectLst/>
                          <a:latin typeface="Calibri" panose="020F0502020204030204" pitchFamily="34" charset="0"/>
                        </a:rPr>
                        <a:t>    540,590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24236974"/>
                  </a:ext>
                </a:extLst>
              </a:tr>
              <a:tr h="15761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794403803"/>
                  </a:ext>
                </a:extLst>
              </a:tr>
              <a:tr h="157615">
                <a:tc gridSpan="2">
                  <a:txBody>
                    <a:bodyPr/>
                    <a:lstStyle/>
                    <a:p>
                      <a:pPr algn="ctr" fontAlgn="b"/>
                      <a:r>
                        <a:rPr lang="en-US" sz="900" b="1" i="0" u="none" strike="noStrike">
                          <a:solidFill>
                            <a:srgbClr val="000000"/>
                          </a:solidFill>
                          <a:effectLst/>
                          <a:latin typeface="Calibri" panose="020F0502020204030204" pitchFamily="34" charset="0"/>
                        </a:rPr>
                        <a:t>Emp. Benefit Accrued Liabity Reserve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05247786"/>
                  </a:ext>
                </a:extLst>
              </a:tr>
              <a:tr h="157615">
                <a:tc>
                  <a:txBody>
                    <a:bodyPr/>
                    <a:lstStyle/>
                    <a:p>
                      <a:pPr algn="l" fontAlgn="b"/>
                      <a:r>
                        <a:rPr lang="en-US" sz="900" b="0" i="0" u="none" strike="noStrike">
                          <a:solidFill>
                            <a:srgbClr val="000000"/>
                          </a:solidFill>
                          <a:effectLst/>
                          <a:latin typeface="Calibri" panose="020F0502020204030204" pitchFamily="34" charset="0"/>
                        </a:rPr>
                        <a:t>Balance as of June 30, 2020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panose="020F0502020204030204" pitchFamily="34" charset="0"/>
                        </a:rPr>
                        <a:t>    143,591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87381303"/>
                  </a:ext>
                </a:extLst>
              </a:tr>
              <a:tr h="157615">
                <a:tc>
                  <a:txBody>
                    <a:bodyPr/>
                    <a:lstStyle/>
                    <a:p>
                      <a:pPr algn="l" fontAlgn="b"/>
                      <a:r>
                        <a:rPr lang="en-US" sz="900" b="0" i="0" u="none" strike="noStrike">
                          <a:solidFill>
                            <a:srgbClr val="000000"/>
                          </a:solidFill>
                          <a:effectLst/>
                          <a:latin typeface="Calibri" panose="020F0502020204030204" pitchFamily="34" charset="0"/>
                        </a:rPr>
                        <a:t>Appropriated 2021- 2022</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a:t>
                      </a:r>
                    </a:p>
                  </a:txBody>
                  <a:tcPr marL="0" marR="0" marT="0" marB="0" anchor="b">
                    <a:lnL>
                      <a:noFill/>
                    </a:lnL>
                    <a:lnR>
                      <a:noFill/>
                    </a:lnR>
                    <a:lnT>
                      <a:noFill/>
                    </a:lnT>
                    <a:lnB>
                      <a:noFill/>
                    </a:lnB>
                  </a:tcPr>
                </a:tc>
                <a:extLst>
                  <a:ext uri="{0D108BD9-81ED-4DB2-BD59-A6C34878D82A}">
                    <a16:rowId xmlns:a16="http://schemas.microsoft.com/office/drawing/2014/main" val="3170793509"/>
                  </a:ext>
                </a:extLst>
              </a:tr>
              <a:tr h="157615">
                <a:tc>
                  <a:txBody>
                    <a:bodyPr/>
                    <a:lstStyle/>
                    <a:p>
                      <a:pPr algn="l" fontAlgn="b"/>
                      <a:r>
                        <a:rPr lang="en-US" sz="900" b="0" i="0" u="none" strike="noStrike">
                          <a:solidFill>
                            <a:srgbClr val="000000"/>
                          </a:solidFill>
                          <a:effectLst/>
                          <a:latin typeface="Calibri" panose="020F0502020204030204" pitchFamily="34" charset="0"/>
                        </a:rPr>
                        <a:t>Interest earned 20-21</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150 </a:t>
                      </a:r>
                    </a:p>
                  </a:txBody>
                  <a:tcPr marL="0" marR="0" marT="0" marB="0" anchor="b">
                    <a:lnL>
                      <a:noFill/>
                    </a:lnL>
                    <a:lnR>
                      <a:noFill/>
                    </a:lnR>
                    <a:lnT>
                      <a:noFill/>
                    </a:lnT>
                    <a:lnB>
                      <a:noFill/>
                    </a:lnB>
                  </a:tcPr>
                </a:tc>
                <a:extLst>
                  <a:ext uri="{0D108BD9-81ED-4DB2-BD59-A6C34878D82A}">
                    <a16:rowId xmlns:a16="http://schemas.microsoft.com/office/drawing/2014/main" val="3877534596"/>
                  </a:ext>
                </a:extLst>
              </a:tr>
              <a:tr h="157615">
                <a:tc>
                  <a:txBody>
                    <a:bodyPr/>
                    <a:lstStyle/>
                    <a:p>
                      <a:pPr algn="l" fontAlgn="b"/>
                      <a:r>
                        <a:rPr lang="en-US" sz="900" b="0" i="0" u="none" strike="noStrike">
                          <a:solidFill>
                            <a:srgbClr val="000000"/>
                          </a:solidFill>
                          <a:effectLst/>
                          <a:latin typeface="Calibri" panose="020F0502020204030204" pitchFamily="34" charset="0"/>
                        </a:rPr>
                        <a:t>Transfer from fund balance 20-21</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464127"/>
                  </a:ext>
                </a:extLst>
              </a:tr>
              <a:tr h="157615">
                <a:tc>
                  <a:txBody>
                    <a:bodyPr/>
                    <a:lstStyle/>
                    <a:p>
                      <a:pPr algn="l" fontAlgn="b"/>
                      <a:r>
                        <a:rPr lang="en-US" sz="900" b="1" i="0" u="none" strike="noStrike">
                          <a:solidFill>
                            <a:srgbClr val="000000"/>
                          </a:solidFill>
                          <a:effectLst/>
                          <a:latin typeface="Calibri" panose="020F0502020204030204" pitchFamily="34" charset="0"/>
                        </a:rPr>
                        <a:t>Projected balance as of June 30, 2021</a:t>
                      </a:r>
                    </a:p>
                  </a:txBody>
                  <a:tcPr marL="0" marR="0" marT="0" marB="0" anchor="b">
                    <a:lnL>
                      <a:noFill/>
                    </a:lnL>
                    <a:lnR>
                      <a:noFill/>
                    </a:lnR>
                    <a:lnT>
                      <a:noFill/>
                    </a:lnT>
                    <a:lnB>
                      <a:noFill/>
                    </a:lnB>
                  </a:tcPr>
                </a:tc>
                <a:tc>
                  <a:txBody>
                    <a:bodyPr/>
                    <a:lstStyle/>
                    <a:p>
                      <a:pPr algn="l" fontAlgn="b"/>
                      <a:r>
                        <a:rPr lang="en-US" sz="900" b="1" i="0" u="none" strike="noStrike">
                          <a:solidFill>
                            <a:srgbClr val="000000"/>
                          </a:solidFill>
                          <a:effectLst/>
                          <a:latin typeface="Calibri" panose="020F0502020204030204" pitchFamily="34" charset="0"/>
                        </a:rPr>
                        <a:t>    143,741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08385792"/>
                  </a:ext>
                </a:extLst>
              </a:tr>
              <a:tr h="157615">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36119178"/>
                  </a:ext>
                </a:extLst>
              </a:tr>
              <a:tr h="157615">
                <a:tc gridSpan="2">
                  <a:txBody>
                    <a:bodyPr/>
                    <a:lstStyle/>
                    <a:p>
                      <a:pPr algn="ctr" fontAlgn="b"/>
                      <a:r>
                        <a:rPr lang="en-US" sz="900" b="1" i="0" u="none" strike="noStrike">
                          <a:solidFill>
                            <a:srgbClr val="000000"/>
                          </a:solidFill>
                          <a:effectLst/>
                          <a:latin typeface="Calibri" panose="020F0502020204030204" pitchFamily="34" charset="0"/>
                        </a:rPr>
                        <a:t>Debt Service Reserve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09518795"/>
                  </a:ext>
                </a:extLst>
              </a:tr>
              <a:tr h="157615">
                <a:tc>
                  <a:txBody>
                    <a:bodyPr/>
                    <a:lstStyle/>
                    <a:p>
                      <a:pPr algn="l" fontAlgn="b"/>
                      <a:r>
                        <a:rPr lang="en-US" sz="900" b="0" i="0" u="none" strike="noStrike">
                          <a:solidFill>
                            <a:srgbClr val="000000"/>
                          </a:solidFill>
                          <a:effectLst/>
                          <a:latin typeface="Calibri" panose="020F0502020204030204" pitchFamily="34" charset="0"/>
                        </a:rPr>
                        <a:t>Balance as of June 30, 2020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panose="020F0502020204030204" pitchFamily="34" charset="0"/>
                        </a:rPr>
                        <a:t>    173,776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92695203"/>
                  </a:ext>
                </a:extLst>
              </a:tr>
              <a:tr h="157615">
                <a:tc>
                  <a:txBody>
                    <a:bodyPr/>
                    <a:lstStyle/>
                    <a:p>
                      <a:pPr algn="l" fontAlgn="b"/>
                      <a:r>
                        <a:rPr lang="en-US" sz="900" b="0" i="0" u="none" strike="noStrike">
                          <a:solidFill>
                            <a:srgbClr val="000000"/>
                          </a:solidFill>
                          <a:effectLst/>
                          <a:latin typeface="Calibri" panose="020F0502020204030204" pitchFamily="34" charset="0"/>
                        </a:rPr>
                        <a:t>Appropriated 2021- 2022</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(173,776)</a:t>
                      </a:r>
                    </a:p>
                  </a:txBody>
                  <a:tcPr marL="0" marR="0" marT="0" marB="0" anchor="b">
                    <a:lnL>
                      <a:noFill/>
                    </a:lnL>
                    <a:lnR>
                      <a:noFill/>
                    </a:lnR>
                    <a:lnT>
                      <a:noFill/>
                    </a:lnT>
                    <a:lnB>
                      <a:noFill/>
                    </a:lnB>
                  </a:tcPr>
                </a:tc>
                <a:extLst>
                  <a:ext uri="{0D108BD9-81ED-4DB2-BD59-A6C34878D82A}">
                    <a16:rowId xmlns:a16="http://schemas.microsoft.com/office/drawing/2014/main" val="4277011733"/>
                  </a:ext>
                </a:extLst>
              </a:tr>
              <a:tr h="157615">
                <a:tc>
                  <a:txBody>
                    <a:bodyPr/>
                    <a:lstStyle/>
                    <a:p>
                      <a:pPr algn="l" fontAlgn="b"/>
                      <a:r>
                        <a:rPr lang="en-US" sz="900" b="0" i="0" u="none" strike="noStrike">
                          <a:solidFill>
                            <a:srgbClr val="000000"/>
                          </a:solidFill>
                          <a:effectLst/>
                          <a:latin typeface="Calibri" panose="020F0502020204030204" pitchFamily="34" charset="0"/>
                        </a:rPr>
                        <a:t>Interest earned 20-21</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185 </a:t>
                      </a:r>
                    </a:p>
                  </a:txBody>
                  <a:tcPr marL="0" marR="0" marT="0" marB="0" anchor="b">
                    <a:lnL>
                      <a:noFill/>
                    </a:lnL>
                    <a:lnR>
                      <a:noFill/>
                    </a:lnR>
                    <a:lnT>
                      <a:noFill/>
                    </a:lnT>
                    <a:lnB>
                      <a:noFill/>
                    </a:lnB>
                  </a:tcPr>
                </a:tc>
                <a:extLst>
                  <a:ext uri="{0D108BD9-81ED-4DB2-BD59-A6C34878D82A}">
                    <a16:rowId xmlns:a16="http://schemas.microsoft.com/office/drawing/2014/main" val="2780470350"/>
                  </a:ext>
                </a:extLst>
              </a:tr>
              <a:tr h="157615">
                <a:tc>
                  <a:txBody>
                    <a:bodyPr/>
                    <a:lstStyle/>
                    <a:p>
                      <a:pPr algn="l" fontAlgn="b"/>
                      <a:r>
                        <a:rPr lang="en-US" sz="900" b="0" i="0" u="none" strike="noStrike">
                          <a:solidFill>
                            <a:srgbClr val="000000"/>
                          </a:solidFill>
                          <a:effectLst/>
                          <a:latin typeface="Calibri" panose="020F0502020204030204" pitchFamily="34" charset="0"/>
                        </a:rPr>
                        <a:t>BAN Premium</a:t>
                      </a: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258,900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320745"/>
                  </a:ext>
                </a:extLst>
              </a:tr>
              <a:tr h="157615">
                <a:tc>
                  <a:txBody>
                    <a:bodyPr/>
                    <a:lstStyle/>
                    <a:p>
                      <a:pPr algn="l" fontAlgn="b"/>
                      <a:r>
                        <a:rPr lang="en-US" sz="900" b="1" i="0" u="none" strike="noStrike" dirty="0">
                          <a:solidFill>
                            <a:srgbClr val="000000"/>
                          </a:solidFill>
                          <a:effectLst/>
                          <a:latin typeface="Calibri" panose="020F0502020204030204" pitchFamily="34" charset="0"/>
                        </a:rPr>
                        <a:t>Projected balance as of June 30, 2021</a:t>
                      </a:r>
                    </a:p>
                  </a:txBody>
                  <a:tcPr marL="0" marR="0" marT="0" marB="0" anchor="b">
                    <a:lnL>
                      <a:noFill/>
                    </a:lnL>
                    <a:lnR>
                      <a:noFill/>
                    </a:lnR>
                    <a:lnT>
                      <a:noFill/>
                    </a:lnT>
                    <a:lnB>
                      <a:noFill/>
                    </a:lnB>
                  </a:tcPr>
                </a:tc>
                <a:tc>
                  <a:txBody>
                    <a:bodyPr/>
                    <a:lstStyle/>
                    <a:p>
                      <a:pPr algn="l" fontAlgn="b"/>
                      <a:r>
                        <a:rPr lang="en-US" sz="900" b="1" i="0" u="none" strike="noStrike" dirty="0">
                          <a:solidFill>
                            <a:srgbClr val="000000"/>
                          </a:solidFill>
                          <a:effectLst/>
                          <a:latin typeface="Calibri" panose="020F0502020204030204" pitchFamily="34" charset="0"/>
                        </a:rPr>
                        <a:t>    259,085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3148950"/>
                  </a:ext>
                </a:extLst>
              </a:tr>
            </a:tbl>
          </a:graphicData>
        </a:graphic>
      </p:graphicFrame>
      <p:sp>
        <p:nvSpPr>
          <p:cNvPr id="8" name="TextBox 7"/>
          <p:cNvSpPr txBox="1"/>
          <p:nvPr/>
        </p:nvSpPr>
        <p:spPr>
          <a:xfrm>
            <a:off x="5100710" y="1819879"/>
            <a:ext cx="3780693" cy="4755148"/>
          </a:xfrm>
          <a:prstGeom prst="rect">
            <a:avLst/>
          </a:prstGeom>
          <a:noFill/>
        </p:spPr>
        <p:txBody>
          <a:bodyPr wrap="square" rtlCol="0">
            <a:spAutoFit/>
          </a:bodyPr>
          <a:lstStyle/>
          <a:p>
            <a:pPr marL="285750" indent="-285750">
              <a:buFont typeface="Arial" panose="020B0604020202020204" pitchFamily="34" charset="0"/>
              <a:buChar char="•"/>
            </a:pPr>
            <a:r>
              <a:rPr lang="en-US" sz="1200" dirty="0"/>
              <a:t>Planning today and saving incrementally for expected future events can help mitigate the financial impact of major, nonrecurring or unforeseen expenditures on </a:t>
            </a:r>
            <a:r>
              <a:rPr lang="en-US" sz="1200" dirty="0" smtClean="0"/>
              <a:t>the </a:t>
            </a:r>
            <a:r>
              <a:rPr lang="en-US" sz="1200" dirty="0"/>
              <a:t>annual </a:t>
            </a:r>
            <a:r>
              <a:rPr lang="en-US" sz="1200" dirty="0" smtClean="0"/>
              <a:t>budget</a:t>
            </a:r>
            <a:r>
              <a:rPr lang="en-US" sz="1200" dirty="0"/>
              <a:t>. </a:t>
            </a:r>
            <a:endParaRPr lang="en-US" sz="1200" dirty="0" smtClean="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smtClean="0"/>
              <a:t>Establishing </a:t>
            </a:r>
            <a:r>
              <a:rPr lang="en-US" sz="1200" dirty="0"/>
              <a:t>and funding allowable reserve funds for a clear purpose can help smooth out spikes in the annual budget and in the real property tax </a:t>
            </a:r>
            <a:r>
              <a:rPr lang="en-US" sz="1200" dirty="0" smtClean="0"/>
              <a:t>levy</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smtClean="0"/>
              <a:t>Reserve funds are being used as a funding source for the 2021-22 budget</a:t>
            </a:r>
          </a:p>
          <a:p>
            <a:pPr marL="628650" lvl="1" indent="-171450">
              <a:buFont typeface="Arial" panose="020B0604020202020204" pitchFamily="34" charset="0"/>
              <a:buChar char="•"/>
            </a:pPr>
            <a:r>
              <a:rPr lang="en-US" sz="1200" dirty="0" smtClean="0"/>
              <a:t>$100K appropriated from the ERS reserve </a:t>
            </a:r>
          </a:p>
          <a:p>
            <a:pPr marL="628650" lvl="1" indent="-171450">
              <a:buFont typeface="Arial" panose="020B0604020202020204" pitchFamily="34" charset="0"/>
              <a:buChar char="•"/>
            </a:pPr>
            <a:r>
              <a:rPr lang="en-US" sz="1200" dirty="0" smtClean="0"/>
              <a:t>$50K appropriated from the TRS reserve</a:t>
            </a:r>
          </a:p>
          <a:p>
            <a:pPr lvl="1"/>
            <a:r>
              <a:rPr lang="en-US" sz="1200" dirty="0" smtClean="0"/>
              <a:t>	</a:t>
            </a:r>
          </a:p>
          <a:p>
            <a:pPr marL="171450" indent="-171450">
              <a:buFont typeface="Arial" panose="020B0604020202020204" pitchFamily="34" charset="0"/>
              <a:buChar char="•"/>
            </a:pPr>
            <a:r>
              <a:rPr lang="en-US" sz="1200" dirty="0" smtClean="0"/>
              <a:t>Operating surpluses can be transferred to reserves with BOE approval for use in future budgets. </a:t>
            </a:r>
          </a:p>
          <a:p>
            <a:pPr marL="628650" lvl="1" indent="-171450">
              <a:buFont typeface="Arial" panose="020B0604020202020204" pitchFamily="34" charset="0"/>
              <a:buChar char="•"/>
            </a:pPr>
            <a:r>
              <a:rPr lang="en-US" sz="1200" dirty="0" smtClean="0"/>
              <a:t>$185,269 transfer to TRS reserve</a:t>
            </a:r>
          </a:p>
          <a:p>
            <a:pPr marL="628650" lvl="1" indent="-171450">
              <a:buFont typeface="Arial" panose="020B0604020202020204" pitchFamily="34" charset="0"/>
              <a:buChar char="•"/>
            </a:pPr>
            <a:r>
              <a:rPr lang="en-US" sz="1200" dirty="0" smtClean="0"/>
              <a:t>$100,000 transfer to ERS reserve</a:t>
            </a:r>
          </a:p>
          <a:p>
            <a:pPr marL="1085850" lvl="2" indent="-171450">
              <a:buFont typeface="Arial" panose="020B0604020202020204" pitchFamily="34" charset="0"/>
              <a:buChar char="•"/>
            </a:pPr>
            <a:r>
              <a:rPr lang="en-US" sz="900" dirty="0" smtClean="0"/>
              <a:t>These amounts are for projection purposes only, transfers to reserves, if any, will be approved by the BOE in June </a:t>
            </a:r>
          </a:p>
          <a:p>
            <a:pPr marL="285750" indent="-285750">
              <a:buFont typeface="Arial" panose="020B0604020202020204" pitchFamily="34" charset="0"/>
              <a:buChar char="•"/>
            </a:pPr>
            <a:endParaRPr lang="en-US" sz="1200" dirty="0"/>
          </a:p>
          <a:p>
            <a:endParaRPr lang="en-US" sz="1200" dirty="0" smtClean="0"/>
          </a:p>
          <a:p>
            <a:endParaRPr lang="en-US" sz="1200" dirty="0"/>
          </a:p>
        </p:txBody>
      </p:sp>
    </p:spTree>
    <p:extLst>
      <p:ext uri="{BB962C8B-B14F-4D97-AF65-F5344CB8AC3E}">
        <p14:creationId xmlns:p14="http://schemas.microsoft.com/office/powerpoint/2010/main" val="1773240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1573" y="1617784"/>
            <a:ext cx="7908027" cy="589085"/>
          </a:xfrm>
        </p:spPr>
        <p:txBody>
          <a:bodyPr>
            <a:normAutofit fontScale="90000"/>
          </a:bodyPr>
          <a:lstStyle/>
          <a:p>
            <a:pPr eaLnBrk="1" hangingPunct="1">
              <a:defRPr/>
            </a:pPr>
            <a:r>
              <a:rPr lang="en-US" sz="3600" b="1" dirty="0" smtClean="0">
                <a:solidFill>
                  <a:schemeClr val="tx1"/>
                </a:solidFill>
              </a:rPr>
              <a:t>Projected Fund Balance</a:t>
            </a:r>
            <a:r>
              <a:rPr lang="en-US" sz="4000" b="1" dirty="0" smtClean="0">
                <a:solidFill>
                  <a:schemeClr val="tx1"/>
                </a:solidFill>
              </a:rPr>
              <a:t/>
            </a:r>
            <a:br>
              <a:rPr lang="en-US" sz="4000" b="1" dirty="0" smtClean="0">
                <a:solidFill>
                  <a:schemeClr val="tx1"/>
                </a:solidFill>
              </a:rPr>
            </a:br>
            <a:endParaRPr lang="en-US" sz="3600" dirty="0" smtClean="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057" y="701692"/>
            <a:ext cx="1783666" cy="1017047"/>
          </a:xfrm>
          <a:prstGeom prst="rect">
            <a:avLst/>
          </a:prstGeom>
        </p:spPr>
      </p:pic>
      <p:sp>
        <p:nvSpPr>
          <p:cNvPr id="6" name="TextBox 5"/>
          <p:cNvSpPr txBox="1"/>
          <p:nvPr/>
        </p:nvSpPr>
        <p:spPr>
          <a:xfrm>
            <a:off x="781573" y="1899406"/>
            <a:ext cx="4264270" cy="3921369"/>
          </a:xfrm>
          <a:prstGeom prst="rect">
            <a:avLst/>
          </a:prstGeom>
          <a:noFill/>
        </p:spPr>
        <p:txBody>
          <a:bodyPr wrap="square" rtlCol="0">
            <a:spAutoFit/>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873248366"/>
              </p:ext>
            </p:extLst>
          </p:nvPr>
        </p:nvGraphicFramePr>
        <p:xfrm>
          <a:off x="923192" y="2031023"/>
          <a:ext cx="3562350" cy="3057525"/>
        </p:xfrm>
        <a:graphic>
          <a:graphicData uri="http://schemas.openxmlformats.org/presentationml/2006/ole">
            <mc:AlternateContent xmlns:mc="http://schemas.openxmlformats.org/markup-compatibility/2006">
              <mc:Choice xmlns:v="urn:schemas-microsoft-com:vml" Requires="v">
                <p:oleObj spid="_x0000_s48143" name="Worksheet" r:id="rId5" imgW="3562435" imgH="3057562" progId="Excel.Sheet.12">
                  <p:embed/>
                </p:oleObj>
              </mc:Choice>
              <mc:Fallback>
                <p:oleObj name="Worksheet" r:id="rId5" imgW="3562435" imgH="3057562" progId="Excel.Sheet.12">
                  <p:embed/>
                  <p:pic>
                    <p:nvPicPr>
                      <p:cNvPr id="0" name=""/>
                      <p:cNvPicPr/>
                      <p:nvPr/>
                    </p:nvPicPr>
                    <p:blipFill>
                      <a:blip r:embed="rId6"/>
                      <a:stretch>
                        <a:fillRect/>
                      </a:stretch>
                    </p:blipFill>
                    <p:spPr>
                      <a:xfrm>
                        <a:off x="923192" y="2031023"/>
                        <a:ext cx="3562350" cy="3057525"/>
                      </a:xfrm>
                      <a:prstGeom prst="rect">
                        <a:avLst/>
                      </a:prstGeom>
                    </p:spPr>
                  </p:pic>
                </p:oleObj>
              </mc:Fallback>
            </mc:AlternateContent>
          </a:graphicData>
        </a:graphic>
      </p:graphicFrame>
      <p:sp>
        <p:nvSpPr>
          <p:cNvPr id="11" name="TextBox 10"/>
          <p:cNvSpPr txBox="1"/>
          <p:nvPr/>
        </p:nvSpPr>
        <p:spPr>
          <a:xfrm>
            <a:off x="5187462" y="1912326"/>
            <a:ext cx="3502138" cy="3600986"/>
          </a:xfrm>
          <a:prstGeom prst="rect">
            <a:avLst/>
          </a:prstGeom>
          <a:noFill/>
        </p:spPr>
        <p:txBody>
          <a:bodyPr wrap="square" rtlCol="0">
            <a:spAutoFit/>
          </a:bodyPr>
          <a:lstStyle/>
          <a:p>
            <a:pPr marL="285750" indent="-285750">
              <a:buFont typeface="Arial" panose="020B0604020202020204" pitchFamily="34" charset="0"/>
              <a:buChar char="•"/>
            </a:pPr>
            <a:r>
              <a:rPr lang="en-US" sz="1200" dirty="0"/>
              <a:t>Fund balance is the money left at the end of the fiscal year (or multiple years) due to underspending or taking in additional revenue.  It provides cash flow that can be used for </a:t>
            </a:r>
            <a:r>
              <a:rPr lang="en-US" sz="1200" dirty="0" smtClean="0"/>
              <a:t>unanticipated expenses</a:t>
            </a:r>
            <a:r>
              <a:rPr lang="en-US" sz="1200" dirty="0"/>
              <a:t>.  Planned use of fund balance can also be used for one-time expenditures, such as bus purchases, or non-recurring expenses.  </a:t>
            </a:r>
            <a:endParaRPr lang="en-US" sz="1200" dirty="0" smtClean="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smtClean="0"/>
              <a:t>The </a:t>
            </a:r>
            <a:r>
              <a:rPr lang="en-US" sz="1200" dirty="0"/>
              <a:t>district has appropriated $2 million of excess fund balance as a transfer to the capital fund.  These funds will be used to reduce future borrowings associated with the capital project, thus saving the taxpayers interest expense of approximately $829,750</a:t>
            </a:r>
            <a:r>
              <a:rPr lang="en-US" sz="1200" dirty="0" smtClean="0"/>
              <a: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smtClean="0"/>
              <a:t>The district has also appropriated an additional $610,936 as a financing source for the 2021-22 budget. </a:t>
            </a:r>
            <a:endParaRPr lang="en-US" sz="1200" dirty="0"/>
          </a:p>
        </p:txBody>
      </p:sp>
      <p:sp>
        <p:nvSpPr>
          <p:cNvPr id="8" name="TextBox 7"/>
          <p:cNvSpPr txBox="1"/>
          <p:nvPr/>
        </p:nvSpPr>
        <p:spPr>
          <a:xfrm>
            <a:off x="923192" y="5220165"/>
            <a:ext cx="4122652" cy="246221"/>
          </a:xfrm>
          <a:prstGeom prst="rect">
            <a:avLst/>
          </a:prstGeom>
          <a:noFill/>
        </p:spPr>
        <p:txBody>
          <a:bodyPr wrap="square" rtlCol="0">
            <a:spAutoFit/>
          </a:bodyPr>
          <a:lstStyle/>
          <a:p>
            <a:r>
              <a:rPr lang="en-US" sz="1000" i="1" dirty="0" smtClean="0"/>
              <a:t>Figures are not final and are subject to change</a:t>
            </a:r>
            <a:endParaRPr lang="en-US" sz="1000" i="1" dirty="0"/>
          </a:p>
        </p:txBody>
      </p:sp>
    </p:spTree>
    <p:extLst>
      <p:ext uri="{BB962C8B-B14F-4D97-AF65-F5344CB8AC3E}">
        <p14:creationId xmlns:p14="http://schemas.microsoft.com/office/powerpoint/2010/main" val="668458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000000"/>
      </a:accent1>
      <a:accent2>
        <a:srgbClr val="C00000"/>
      </a:accent2>
      <a:accent3>
        <a:srgbClr val="865640"/>
      </a:accent3>
      <a:accent4>
        <a:srgbClr val="9B8357"/>
      </a:accent4>
      <a:accent5>
        <a:srgbClr val="C2BC80"/>
      </a:accent5>
      <a:accent6>
        <a:srgbClr val="94A088"/>
      </a:accent6>
      <a:hlink>
        <a:srgbClr val="BFBFBF"/>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F0000"/>
    </a:accent1>
    <a:accent2>
      <a:srgbClr val="000000"/>
    </a:accent2>
    <a:accent3>
      <a:srgbClr val="FFFFFF"/>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20447</TotalTime>
  <Words>998</Words>
  <Application>Microsoft Office PowerPoint</Application>
  <PresentationFormat>On-screen Show (4:3)</PresentationFormat>
  <Paragraphs>200</Paragraphs>
  <Slides>14</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Calibri Light</vt:lpstr>
      <vt:lpstr>Retrospect</vt:lpstr>
      <vt:lpstr>Worksheet</vt:lpstr>
      <vt:lpstr>  </vt:lpstr>
      <vt:lpstr>Budget Highlights</vt:lpstr>
      <vt:lpstr>  Proposed Budget  </vt:lpstr>
      <vt:lpstr>Tax Cap Calculation</vt:lpstr>
      <vt:lpstr>  Tax Levy History  </vt:lpstr>
      <vt:lpstr>  Three Part Budget  </vt:lpstr>
      <vt:lpstr>General Fund Program Enhancements </vt:lpstr>
      <vt:lpstr>Reserve Funds - Projections</vt:lpstr>
      <vt:lpstr>Projected Fund Balance </vt:lpstr>
      <vt:lpstr>Understanding Federal Funds </vt:lpstr>
      <vt:lpstr>Understanding Federal Funds</vt:lpstr>
      <vt:lpstr>Federal Fund Program Enhancements </vt:lpstr>
      <vt:lpstr>Voting and Ballot </vt:lpstr>
      <vt:lpstr>Budget Hearing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lderway</dc:creator>
  <cp:keywords/>
  <dc:description/>
  <cp:lastModifiedBy>Birch, Jodi</cp:lastModifiedBy>
  <cp:revision>825</cp:revision>
  <cp:lastPrinted>2021-05-06T18:41:32Z</cp:lastPrinted>
  <dcterms:created xsi:type="dcterms:W3CDTF">2010-02-17T20:58:05Z</dcterms:created>
  <dcterms:modified xsi:type="dcterms:W3CDTF">2021-05-07T12:50:01Z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TC011799881033</vt:lpwstr>
  </property>
</Properties>
</file>