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5143500" cx="9144000"/>
  <p:notesSz cx="6858000" cy="9144000"/>
  <p:embeddedFontLst>
    <p:embeddedFont>
      <p:font typeface="Courgette"/>
      <p:regular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Courgette-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ba146946f2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ba146946f2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b9e734e8d9_0_1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b9e734e8d9_0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ba146946f2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ba146946f2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b9e734e8d9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b9e734e8d9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ba146946f2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ba146946f2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b9e734e8d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b9e734e8d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b9e734e8d9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b9e734e8d9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b9e734e8d9_0_1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b9e734e8d9_0_1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ba146946f2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ba146946f2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b9e734e8d9_0_1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b9e734e8d9_0_1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ba146946f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ba146946f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1226250"/>
            <a:ext cx="8520600" cy="15210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solidFill>
                  <a:srgbClr val="FFFFFF"/>
                </a:solidFill>
              </a:rPr>
              <a:t>Superintendent’s </a:t>
            </a:r>
            <a:endParaRPr>
              <a:solidFill>
                <a:srgbClr val="FFFFFF"/>
              </a:solidFill>
            </a:endParaRPr>
          </a:p>
          <a:p>
            <a:pPr indent="0" lvl="0" marL="0" rtl="0" algn="ctr">
              <a:spcBef>
                <a:spcPts val="0"/>
              </a:spcBef>
              <a:spcAft>
                <a:spcPts val="0"/>
              </a:spcAft>
              <a:buNone/>
            </a:pPr>
            <a:r>
              <a:rPr lang="en">
                <a:solidFill>
                  <a:srgbClr val="FFFFFF"/>
                </a:solidFill>
              </a:rPr>
              <a:t>Coffee Chat</a:t>
            </a:r>
            <a:endParaRPr>
              <a:solidFill>
                <a:srgbClr val="FFFFFF"/>
              </a:solidFill>
            </a:endParaRPr>
          </a:p>
          <a:p>
            <a:pPr indent="0" lvl="0" marL="0" rtl="0" algn="ctr">
              <a:spcBef>
                <a:spcPts val="0"/>
              </a:spcBef>
              <a:spcAft>
                <a:spcPts val="0"/>
              </a:spcAft>
              <a:buNone/>
            </a:pPr>
            <a:r>
              <a:t/>
            </a:r>
            <a:endParaRPr sz="3300">
              <a:solidFill>
                <a:srgbClr val="FFFFFF"/>
              </a:solidFill>
            </a:endParaRPr>
          </a:p>
        </p:txBody>
      </p:sp>
      <p:sp>
        <p:nvSpPr>
          <p:cNvPr id="55" name="Google Shape;55;p13"/>
          <p:cNvSpPr txBox="1"/>
          <p:nvPr>
            <p:ph idx="1" type="subTitle"/>
          </p:nvPr>
        </p:nvSpPr>
        <p:spPr>
          <a:xfrm>
            <a:off x="403675" y="2698225"/>
            <a:ext cx="8520600" cy="563100"/>
          </a:xfrm>
          <a:prstGeom prst="rect">
            <a:avLst/>
          </a:prstGeom>
        </p:spPr>
        <p:txBody>
          <a:bodyPr anchorCtr="0" anchor="t" bIns="91425" lIns="91425" spcFirstLastPara="1" rIns="91425" wrap="square" tIns="91425">
            <a:normAutofit lnSpcReduction="20000"/>
          </a:bodyPr>
          <a:lstStyle/>
          <a:p>
            <a:pPr indent="0" lvl="0" marL="0" rtl="0" algn="ctr">
              <a:spcBef>
                <a:spcPts val="0"/>
              </a:spcBef>
              <a:spcAft>
                <a:spcPts val="0"/>
              </a:spcAft>
              <a:buNone/>
            </a:pPr>
            <a:r>
              <a:rPr lang="en">
                <a:solidFill>
                  <a:srgbClr val="FFFFFF"/>
                </a:solidFill>
              </a:rPr>
              <a:t>February 3, 2021</a:t>
            </a:r>
            <a:endParaRPr>
              <a:solidFill>
                <a:srgbClr val="FFFFFF"/>
              </a:solidFill>
            </a:endParaRPr>
          </a:p>
        </p:txBody>
      </p:sp>
      <p:pic>
        <p:nvPicPr>
          <p:cNvPr id="56" name="Google Shape;56;p13"/>
          <p:cNvPicPr preferRelativeResize="0"/>
          <p:nvPr/>
        </p:nvPicPr>
        <p:blipFill>
          <a:blip r:embed="rId3">
            <a:alphaModFix/>
          </a:blip>
          <a:stretch>
            <a:fillRect/>
          </a:stretch>
        </p:blipFill>
        <p:spPr>
          <a:xfrm>
            <a:off x="152400" y="152400"/>
            <a:ext cx="3489025" cy="800100"/>
          </a:xfrm>
          <a:prstGeom prst="rect">
            <a:avLst/>
          </a:prstGeom>
          <a:noFill/>
          <a:ln>
            <a:noFill/>
          </a:ln>
        </p:spPr>
      </p:pic>
      <p:sp>
        <p:nvSpPr>
          <p:cNvPr id="57" name="Google Shape;57;p13"/>
          <p:cNvSpPr txBox="1"/>
          <p:nvPr/>
        </p:nvSpPr>
        <p:spPr>
          <a:xfrm>
            <a:off x="17700" y="3176650"/>
            <a:ext cx="9108600" cy="1108200"/>
          </a:xfrm>
          <a:prstGeom prst="rect">
            <a:avLst/>
          </a:prstGeom>
          <a:noFill/>
          <a:ln>
            <a:noFill/>
          </a:ln>
        </p:spPr>
        <p:txBody>
          <a:bodyPr anchorCtr="0" anchor="t" bIns="91425" lIns="91425" spcFirstLastPara="1" rIns="91425" wrap="square" tIns="91425">
            <a:spAutoFit/>
          </a:bodyPr>
          <a:lstStyle/>
          <a:p>
            <a:pPr indent="-419100" lvl="0" marL="457200" rtl="0" algn="l">
              <a:spcBef>
                <a:spcPts val="0"/>
              </a:spcBef>
              <a:spcAft>
                <a:spcPts val="0"/>
              </a:spcAft>
              <a:buClr>
                <a:schemeClr val="lt1"/>
              </a:buClr>
              <a:buSzPts val="3000"/>
              <a:buChar char="●"/>
            </a:pPr>
            <a:r>
              <a:rPr lang="en" sz="3000">
                <a:solidFill>
                  <a:schemeClr val="lt1"/>
                </a:solidFill>
              </a:rPr>
              <a:t>Plan for Return to In Person and Hybrid Learning</a:t>
            </a:r>
            <a:endParaRPr sz="3000">
              <a:solidFill>
                <a:schemeClr val="lt1"/>
              </a:solidFill>
            </a:endParaRPr>
          </a:p>
          <a:p>
            <a:pPr indent="-419100" lvl="0" marL="457200" rtl="0" algn="l">
              <a:spcBef>
                <a:spcPts val="0"/>
              </a:spcBef>
              <a:spcAft>
                <a:spcPts val="0"/>
              </a:spcAft>
              <a:buClr>
                <a:schemeClr val="lt1"/>
              </a:buClr>
              <a:buSzPts val="3000"/>
              <a:buChar char="●"/>
            </a:pPr>
            <a:r>
              <a:rPr lang="en" sz="3000">
                <a:solidFill>
                  <a:schemeClr val="lt1"/>
                </a:solidFill>
              </a:rPr>
              <a:t>Plan for Start of High Risk Winter Sports</a:t>
            </a:r>
            <a:endParaRPr sz="3000">
              <a:solidFill>
                <a:schemeClr val="l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07" name="Shape 107"/>
        <p:cNvGrpSpPr/>
        <p:nvPr/>
      </p:nvGrpSpPr>
      <p:grpSpPr>
        <a:xfrm>
          <a:off x="0" y="0"/>
          <a:ext cx="0" cy="0"/>
          <a:chOff x="0" y="0"/>
          <a:chExt cx="0" cy="0"/>
        </a:xfrm>
      </p:grpSpPr>
      <p:sp>
        <p:nvSpPr>
          <p:cNvPr id="108" name="Google Shape;108;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sz="3000">
                <a:solidFill>
                  <a:srgbClr val="EFEFEF"/>
                </a:solidFill>
              </a:rPr>
              <a:t>HIGH RISK WINTER SPORTS</a:t>
            </a:r>
            <a:endParaRPr sz="3000">
              <a:solidFill>
                <a:srgbClr val="EFEFEF"/>
              </a:solidFill>
            </a:endParaRPr>
          </a:p>
          <a:p>
            <a:pPr indent="0" lvl="0" marL="0" rtl="0" algn="ctr">
              <a:spcBef>
                <a:spcPts val="0"/>
              </a:spcBef>
              <a:spcAft>
                <a:spcPts val="0"/>
              </a:spcAft>
              <a:buNone/>
            </a:pPr>
            <a:r>
              <a:t/>
            </a:r>
            <a:endParaRPr sz="3000">
              <a:solidFill>
                <a:srgbClr val="EFEFEF"/>
              </a:solidFill>
            </a:endParaRPr>
          </a:p>
        </p:txBody>
      </p:sp>
      <p:sp>
        <p:nvSpPr>
          <p:cNvPr id="109" name="Google Shape;109;p22"/>
          <p:cNvSpPr txBox="1"/>
          <p:nvPr>
            <p:ph idx="1" type="body"/>
          </p:nvPr>
        </p:nvSpPr>
        <p:spPr>
          <a:xfrm>
            <a:off x="0" y="1152475"/>
            <a:ext cx="5157600" cy="36303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Clr>
                <a:srgbClr val="EFEFEF"/>
              </a:buClr>
              <a:buSzPts val="1600"/>
              <a:buChar char="●"/>
            </a:pPr>
            <a:r>
              <a:rPr lang="en" sz="1600">
                <a:solidFill>
                  <a:srgbClr val="EFEFEF"/>
                </a:solidFill>
              </a:rPr>
              <a:t>There is a formal proposal for an 8 school league comprised of Saratoga County Schools</a:t>
            </a:r>
            <a:endParaRPr sz="1600">
              <a:solidFill>
                <a:srgbClr val="EFEFEF"/>
              </a:solidFill>
            </a:endParaRPr>
          </a:p>
          <a:p>
            <a:pPr indent="-317500" lvl="1" marL="914400" rtl="0" algn="l">
              <a:spcBef>
                <a:spcPts val="0"/>
              </a:spcBef>
              <a:spcAft>
                <a:spcPts val="0"/>
              </a:spcAft>
              <a:buClr>
                <a:srgbClr val="EFEFEF"/>
              </a:buClr>
              <a:buSzPts val="1400"/>
              <a:buChar char="○"/>
            </a:pPr>
            <a:r>
              <a:rPr lang="en" sz="1400">
                <a:solidFill>
                  <a:srgbClr val="EFEFEF"/>
                </a:solidFill>
              </a:rPr>
              <a:t>This proposal is not finalized, there is a meeting of all Athletic Directors representing the schools involved. Draft schedules for basketball have been created for JV and Varsity. </a:t>
            </a:r>
            <a:endParaRPr sz="1400">
              <a:solidFill>
                <a:srgbClr val="EFEFEF"/>
              </a:solidFill>
            </a:endParaRPr>
          </a:p>
          <a:p>
            <a:pPr indent="-317500" lvl="1" marL="914400" rtl="0" algn="l">
              <a:spcBef>
                <a:spcPts val="0"/>
              </a:spcBef>
              <a:spcAft>
                <a:spcPts val="0"/>
              </a:spcAft>
              <a:buClr>
                <a:srgbClr val="EFEFEF"/>
              </a:buClr>
              <a:buSzPts val="1400"/>
              <a:buChar char="○"/>
            </a:pPr>
            <a:r>
              <a:rPr lang="en" sz="1400">
                <a:solidFill>
                  <a:srgbClr val="EFEFEF"/>
                </a:solidFill>
              </a:rPr>
              <a:t>Mechanicville is committed to creating intramural programs for boys and girls basketball. If there are other schools within this 8 team league we hope to have competitive games for modified teams, but we are awaiting further information.  </a:t>
            </a:r>
            <a:endParaRPr sz="1400">
              <a:solidFill>
                <a:srgbClr val="EFEFEF"/>
              </a:solidFill>
            </a:endParaRPr>
          </a:p>
          <a:p>
            <a:pPr indent="-317500" lvl="1" marL="914400" rtl="0" algn="l">
              <a:spcBef>
                <a:spcPts val="0"/>
              </a:spcBef>
              <a:spcAft>
                <a:spcPts val="0"/>
              </a:spcAft>
              <a:buClr>
                <a:srgbClr val="EFEFEF"/>
              </a:buClr>
              <a:buSzPts val="1400"/>
              <a:buChar char="○"/>
            </a:pPr>
            <a:r>
              <a:rPr lang="en" sz="1400">
                <a:solidFill>
                  <a:srgbClr val="EFEFEF"/>
                </a:solidFill>
              </a:rPr>
              <a:t>As of today, only 3 schools have approved wrestling. 2 of which are merged, Mechanicville &amp; Stillwater. </a:t>
            </a:r>
            <a:endParaRPr sz="1400">
              <a:solidFill>
                <a:srgbClr val="EFEFEF"/>
              </a:solidFill>
            </a:endParaRPr>
          </a:p>
          <a:p>
            <a:pPr indent="0" lvl="0" marL="457200" rtl="0" algn="l">
              <a:spcBef>
                <a:spcPts val="0"/>
              </a:spcBef>
              <a:spcAft>
                <a:spcPts val="0"/>
              </a:spcAft>
              <a:buNone/>
            </a:pPr>
            <a:r>
              <a:t/>
            </a:r>
            <a:endParaRPr sz="1600">
              <a:solidFill>
                <a:srgbClr val="EFEFEF"/>
              </a:solidFill>
            </a:endParaRPr>
          </a:p>
        </p:txBody>
      </p:sp>
      <p:sp>
        <p:nvSpPr>
          <p:cNvPr id="110" name="Google Shape;110;p22"/>
          <p:cNvSpPr txBox="1"/>
          <p:nvPr/>
        </p:nvSpPr>
        <p:spPr>
          <a:xfrm>
            <a:off x="4966625" y="1542350"/>
            <a:ext cx="4075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
        <p:nvSpPr>
          <p:cNvPr id="111" name="Google Shape;111;p22"/>
          <p:cNvSpPr txBox="1"/>
          <p:nvPr>
            <p:ph idx="2" type="body"/>
          </p:nvPr>
        </p:nvSpPr>
        <p:spPr>
          <a:xfrm>
            <a:off x="5391125" y="1436225"/>
            <a:ext cx="3441300" cy="3132600"/>
          </a:xfrm>
          <a:prstGeom prst="rect">
            <a:avLst/>
          </a:prstGeom>
        </p:spPr>
        <p:txBody>
          <a:bodyPr anchorCtr="0" anchor="t" bIns="91425" lIns="91425" spcFirstLastPara="1" rIns="91425" wrap="square" tIns="91425">
            <a:normAutofit/>
          </a:bodyPr>
          <a:lstStyle/>
          <a:p>
            <a:pPr indent="-355600" lvl="0" marL="457200" rtl="0" algn="l">
              <a:spcBef>
                <a:spcPts val="0"/>
              </a:spcBef>
              <a:spcAft>
                <a:spcPts val="0"/>
              </a:spcAft>
              <a:buClr>
                <a:srgbClr val="FFFFFF"/>
              </a:buClr>
              <a:buSzPts val="2000"/>
              <a:buChar char="●"/>
            </a:pPr>
            <a:r>
              <a:rPr lang="en" sz="2000">
                <a:solidFill>
                  <a:srgbClr val="FFFFFF"/>
                </a:solidFill>
              </a:rPr>
              <a:t>Corinth</a:t>
            </a:r>
            <a:endParaRPr sz="2000">
              <a:solidFill>
                <a:srgbClr val="FFFFFF"/>
              </a:solidFill>
            </a:endParaRPr>
          </a:p>
          <a:p>
            <a:pPr indent="-355600" lvl="0" marL="457200" rtl="0" algn="l">
              <a:spcBef>
                <a:spcPts val="0"/>
              </a:spcBef>
              <a:spcAft>
                <a:spcPts val="0"/>
              </a:spcAft>
              <a:buClr>
                <a:srgbClr val="FFFFFF"/>
              </a:buClr>
              <a:buSzPts val="2000"/>
              <a:buChar char="●"/>
            </a:pPr>
            <a:r>
              <a:rPr lang="en" sz="2000">
                <a:solidFill>
                  <a:srgbClr val="FFFFFF"/>
                </a:solidFill>
              </a:rPr>
              <a:t>Galway</a:t>
            </a:r>
            <a:endParaRPr sz="2000">
              <a:solidFill>
                <a:srgbClr val="FFFFFF"/>
              </a:solidFill>
            </a:endParaRPr>
          </a:p>
          <a:p>
            <a:pPr indent="-355600" lvl="0" marL="457200" rtl="0" algn="l">
              <a:spcBef>
                <a:spcPts val="0"/>
              </a:spcBef>
              <a:spcAft>
                <a:spcPts val="0"/>
              </a:spcAft>
              <a:buClr>
                <a:srgbClr val="FFFFFF"/>
              </a:buClr>
              <a:buSzPts val="2000"/>
              <a:buChar char="●"/>
            </a:pPr>
            <a:r>
              <a:rPr lang="en" sz="2000">
                <a:solidFill>
                  <a:srgbClr val="FFFFFF"/>
                </a:solidFill>
              </a:rPr>
              <a:t>Mechanicville</a:t>
            </a:r>
            <a:endParaRPr sz="2000">
              <a:solidFill>
                <a:srgbClr val="FFFFFF"/>
              </a:solidFill>
            </a:endParaRPr>
          </a:p>
          <a:p>
            <a:pPr indent="-355600" lvl="0" marL="457200" rtl="0" algn="l">
              <a:spcBef>
                <a:spcPts val="0"/>
              </a:spcBef>
              <a:spcAft>
                <a:spcPts val="0"/>
              </a:spcAft>
              <a:buClr>
                <a:srgbClr val="FFFFFF"/>
              </a:buClr>
              <a:buSzPts val="2000"/>
              <a:buChar char="●"/>
            </a:pPr>
            <a:r>
              <a:rPr lang="en" sz="2000">
                <a:solidFill>
                  <a:srgbClr val="FFFFFF"/>
                </a:solidFill>
              </a:rPr>
              <a:t>Saratoga Catholic</a:t>
            </a:r>
            <a:endParaRPr sz="2000">
              <a:solidFill>
                <a:srgbClr val="FFFFFF"/>
              </a:solidFill>
            </a:endParaRPr>
          </a:p>
          <a:p>
            <a:pPr indent="-355600" lvl="0" marL="457200" rtl="0" algn="l">
              <a:spcBef>
                <a:spcPts val="0"/>
              </a:spcBef>
              <a:spcAft>
                <a:spcPts val="0"/>
              </a:spcAft>
              <a:buClr>
                <a:srgbClr val="FFFFFF"/>
              </a:buClr>
              <a:buSzPts val="2000"/>
              <a:buChar char="●"/>
            </a:pPr>
            <a:r>
              <a:rPr lang="en" sz="2000">
                <a:solidFill>
                  <a:srgbClr val="FFFFFF"/>
                </a:solidFill>
              </a:rPr>
              <a:t>Schuylerville </a:t>
            </a:r>
            <a:endParaRPr sz="2000">
              <a:solidFill>
                <a:srgbClr val="FFFFFF"/>
              </a:solidFill>
            </a:endParaRPr>
          </a:p>
          <a:p>
            <a:pPr indent="-355600" lvl="0" marL="457200" rtl="0" algn="l">
              <a:spcBef>
                <a:spcPts val="0"/>
              </a:spcBef>
              <a:spcAft>
                <a:spcPts val="0"/>
              </a:spcAft>
              <a:buClr>
                <a:srgbClr val="FFFFFF"/>
              </a:buClr>
              <a:buSzPts val="2000"/>
              <a:buChar char="●"/>
            </a:pPr>
            <a:r>
              <a:rPr lang="en" sz="2000">
                <a:solidFill>
                  <a:srgbClr val="FFFFFF"/>
                </a:solidFill>
              </a:rPr>
              <a:t>South Glens Falls</a:t>
            </a:r>
            <a:endParaRPr sz="2000">
              <a:solidFill>
                <a:srgbClr val="FFFFFF"/>
              </a:solidFill>
            </a:endParaRPr>
          </a:p>
          <a:p>
            <a:pPr indent="-355600" lvl="0" marL="457200" rtl="0" algn="l">
              <a:spcBef>
                <a:spcPts val="0"/>
              </a:spcBef>
              <a:spcAft>
                <a:spcPts val="0"/>
              </a:spcAft>
              <a:buClr>
                <a:srgbClr val="FFFFFF"/>
              </a:buClr>
              <a:buSzPts val="2000"/>
              <a:buChar char="●"/>
            </a:pPr>
            <a:r>
              <a:rPr lang="en" sz="2000">
                <a:solidFill>
                  <a:srgbClr val="FFFFFF"/>
                </a:solidFill>
              </a:rPr>
              <a:t>Stillwater</a:t>
            </a:r>
            <a:endParaRPr sz="2000">
              <a:solidFill>
                <a:srgbClr val="FFFFFF"/>
              </a:solidFill>
            </a:endParaRPr>
          </a:p>
          <a:p>
            <a:pPr indent="-355600" lvl="0" marL="457200" rtl="0" algn="l">
              <a:spcBef>
                <a:spcPts val="0"/>
              </a:spcBef>
              <a:spcAft>
                <a:spcPts val="0"/>
              </a:spcAft>
              <a:buClr>
                <a:srgbClr val="FFFFFF"/>
              </a:buClr>
              <a:buSzPts val="2000"/>
              <a:buChar char="●"/>
            </a:pPr>
            <a:r>
              <a:rPr lang="en" sz="2000">
                <a:solidFill>
                  <a:srgbClr val="FFFFFF"/>
                </a:solidFill>
              </a:rPr>
              <a:t>Waterford-Halfmoon</a:t>
            </a:r>
            <a:endParaRPr sz="2000">
              <a:solidFill>
                <a:srgbClr val="FFFFFF"/>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15" name="Shape 115"/>
        <p:cNvGrpSpPr/>
        <p:nvPr/>
      </p:nvGrpSpPr>
      <p:grpSpPr>
        <a:xfrm>
          <a:off x="0" y="0"/>
          <a:ext cx="0" cy="0"/>
          <a:chOff x="0" y="0"/>
          <a:chExt cx="0" cy="0"/>
        </a:xfrm>
      </p:grpSpPr>
      <p:sp>
        <p:nvSpPr>
          <p:cNvPr id="116" name="Google Shape;116;p23"/>
          <p:cNvSpPr txBox="1"/>
          <p:nvPr>
            <p:ph type="title"/>
          </p:nvPr>
        </p:nvSpPr>
        <p:spPr>
          <a:xfrm>
            <a:off x="311700" y="247625"/>
            <a:ext cx="8520600" cy="6225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sz="3000">
                <a:solidFill>
                  <a:srgbClr val="EFEFEF"/>
                </a:solidFill>
              </a:rPr>
              <a:t>HIGH RISK WINTER SPORTS</a:t>
            </a:r>
            <a:endParaRPr sz="3000">
              <a:solidFill>
                <a:srgbClr val="EFEFEF"/>
              </a:solidFill>
            </a:endParaRPr>
          </a:p>
          <a:p>
            <a:pPr indent="0" lvl="0" marL="0" rtl="0" algn="ctr">
              <a:spcBef>
                <a:spcPts val="0"/>
              </a:spcBef>
              <a:spcAft>
                <a:spcPts val="0"/>
              </a:spcAft>
              <a:buNone/>
            </a:pPr>
            <a:r>
              <a:t/>
            </a:r>
            <a:endParaRPr sz="3000">
              <a:solidFill>
                <a:srgbClr val="EFEFEF"/>
              </a:solidFill>
            </a:endParaRPr>
          </a:p>
        </p:txBody>
      </p:sp>
      <p:sp>
        <p:nvSpPr>
          <p:cNvPr id="117" name="Google Shape;117;p23"/>
          <p:cNvSpPr txBox="1"/>
          <p:nvPr>
            <p:ph idx="1" type="body"/>
          </p:nvPr>
        </p:nvSpPr>
        <p:spPr>
          <a:xfrm>
            <a:off x="99050" y="969275"/>
            <a:ext cx="8900400" cy="40752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Clr>
                <a:srgbClr val="FFFFFF"/>
              </a:buClr>
              <a:buSzPts val="1600"/>
              <a:buChar char="●"/>
            </a:pPr>
            <a:r>
              <a:rPr lang="en" sz="1600">
                <a:solidFill>
                  <a:srgbClr val="FFFFFF"/>
                </a:solidFill>
              </a:rPr>
              <a:t>Whether we participated in the Wasaren League, or this new 8 team Saratoga County League, the difficult decision was made only to allow game personnel and team members into each sporting event. As this is very disappointing for families and fans, each school district has made the commitment to live stream all games and contests. </a:t>
            </a:r>
            <a:endParaRPr sz="1600">
              <a:solidFill>
                <a:srgbClr val="FFFFFF"/>
              </a:solidFill>
            </a:endParaRPr>
          </a:p>
          <a:p>
            <a:pPr indent="-330200" lvl="0" marL="457200" rtl="0" algn="l">
              <a:spcBef>
                <a:spcPts val="0"/>
              </a:spcBef>
              <a:spcAft>
                <a:spcPts val="0"/>
              </a:spcAft>
              <a:buClr>
                <a:srgbClr val="FFFFFF"/>
              </a:buClr>
              <a:buSzPts val="1600"/>
              <a:buChar char="●"/>
            </a:pPr>
            <a:r>
              <a:rPr lang="en" sz="1600">
                <a:solidFill>
                  <a:srgbClr val="FFFFFF"/>
                </a:solidFill>
              </a:rPr>
              <a:t>This eliminates nearly 100 additional adults from entering each school gymnasium, whereby contact tracing, spacing, and supervision of people on the very strict requirements put forth in documents by NYSPSHAA as well as Saratoga County Department of Health and Dr. Sgambati.</a:t>
            </a:r>
            <a:endParaRPr sz="1600">
              <a:solidFill>
                <a:srgbClr val="FFFFFF"/>
              </a:solidFill>
            </a:endParaRPr>
          </a:p>
          <a:p>
            <a:pPr indent="-330200" lvl="0" marL="457200" rtl="0" algn="l">
              <a:spcBef>
                <a:spcPts val="0"/>
              </a:spcBef>
              <a:spcAft>
                <a:spcPts val="0"/>
              </a:spcAft>
              <a:buClr>
                <a:srgbClr val="FFFFFF"/>
              </a:buClr>
              <a:buSzPts val="1600"/>
              <a:buChar char="●"/>
            </a:pPr>
            <a:r>
              <a:rPr lang="en" sz="1600">
                <a:solidFill>
                  <a:srgbClr val="FFFFFF"/>
                </a:solidFill>
              </a:rPr>
              <a:t>As a father of an athlete, I would much prefer to watch my son in person. But given the inherent risk of bringing 100 spectators to the game and the potential mandatory quarantine risk if any person then tested positive puts our student athletes participation at risk.</a:t>
            </a:r>
            <a:endParaRPr sz="1600">
              <a:solidFill>
                <a:srgbClr val="FFFFFF"/>
              </a:solidFill>
            </a:endParaRPr>
          </a:p>
          <a:p>
            <a:pPr indent="-330200" lvl="0" marL="457200" rtl="0" algn="l">
              <a:spcBef>
                <a:spcPts val="0"/>
              </a:spcBef>
              <a:spcAft>
                <a:spcPts val="0"/>
              </a:spcAft>
              <a:buClr>
                <a:srgbClr val="FFFFFF"/>
              </a:buClr>
              <a:buSzPts val="1600"/>
              <a:buChar char="●"/>
            </a:pPr>
            <a:r>
              <a:rPr lang="en" sz="1600">
                <a:solidFill>
                  <a:srgbClr val="FFFFFF"/>
                </a:solidFill>
              </a:rPr>
              <a:t>Lastly, because each school will be live streaming games, now friends, relatives, and student peers will be able to watch our student athletes compete.</a:t>
            </a:r>
            <a:endParaRPr sz="1600">
              <a:solidFill>
                <a:srgbClr val="FFFFFF"/>
              </a:solidFill>
            </a:endParaRPr>
          </a:p>
        </p:txBody>
      </p:sp>
      <p:sp>
        <p:nvSpPr>
          <p:cNvPr id="118" name="Google Shape;118;p23"/>
          <p:cNvSpPr txBox="1"/>
          <p:nvPr/>
        </p:nvSpPr>
        <p:spPr>
          <a:xfrm>
            <a:off x="4966625" y="1542350"/>
            <a:ext cx="4075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2150850"/>
            <a:ext cx="8520600" cy="8418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lang="en" sz="3000">
                <a:solidFill>
                  <a:srgbClr val="FFFFFF"/>
                </a:solidFill>
              </a:rPr>
              <a:t>Questions and Answers</a:t>
            </a:r>
            <a:endParaRPr sz="3000">
              <a:solidFill>
                <a:srgbClr val="FFFFFF"/>
              </a:solidFill>
            </a:endParaRPr>
          </a:p>
          <a:p>
            <a:pPr indent="0" lvl="0" marL="0" rtl="0" algn="ctr">
              <a:spcBef>
                <a:spcPts val="0"/>
              </a:spcBef>
              <a:spcAft>
                <a:spcPts val="0"/>
              </a:spcAft>
              <a:buNone/>
            </a:pPr>
            <a:r>
              <a:rPr lang="en" sz="3000">
                <a:solidFill>
                  <a:srgbClr val="FFFFFF"/>
                </a:solidFill>
              </a:rPr>
              <a:t>Regarding High Risk Sports</a:t>
            </a:r>
            <a:endParaRPr sz="3000">
              <a:solidFill>
                <a:srgbClr val="FFFFFF"/>
              </a:solidFill>
            </a:endParaRPr>
          </a:p>
        </p:txBody>
      </p:sp>
      <p:sp>
        <p:nvSpPr>
          <p:cNvPr id="124" name="Google Shape;124;p24"/>
          <p:cNvSpPr txBox="1"/>
          <p:nvPr/>
        </p:nvSpPr>
        <p:spPr>
          <a:xfrm>
            <a:off x="4966625" y="1542350"/>
            <a:ext cx="4075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61" name="Shape 61"/>
        <p:cNvGrpSpPr/>
        <p:nvPr/>
      </p:nvGrpSpPr>
      <p:grpSpPr>
        <a:xfrm>
          <a:off x="0" y="0"/>
          <a:ext cx="0" cy="0"/>
          <a:chOff x="0" y="0"/>
          <a:chExt cx="0" cy="0"/>
        </a:xfrm>
      </p:grpSpPr>
      <p:sp>
        <p:nvSpPr>
          <p:cNvPr id="62" name="Google Shape;62;p14"/>
          <p:cNvSpPr txBox="1"/>
          <p:nvPr/>
        </p:nvSpPr>
        <p:spPr>
          <a:xfrm>
            <a:off x="311300" y="268850"/>
            <a:ext cx="8447400" cy="4344300"/>
          </a:xfrm>
          <a:prstGeom prst="rect">
            <a:avLst/>
          </a:prstGeom>
          <a:noFill/>
          <a:ln>
            <a:noFill/>
          </a:ln>
        </p:spPr>
        <p:txBody>
          <a:bodyPr anchorCtr="0" anchor="t" bIns="91425" lIns="91425" spcFirstLastPara="1" rIns="91425" wrap="square" tIns="91425">
            <a:noAutofit/>
          </a:bodyPr>
          <a:lstStyle/>
          <a:p>
            <a:pPr indent="-361950" lvl="0" marL="457200" rtl="0" algn="l">
              <a:spcBef>
                <a:spcPts val="0"/>
              </a:spcBef>
              <a:spcAft>
                <a:spcPts val="0"/>
              </a:spcAft>
              <a:buClr>
                <a:srgbClr val="FFFFFF"/>
              </a:buClr>
              <a:buSzPts val="2100"/>
              <a:buFont typeface="Courgette"/>
              <a:buChar char="●"/>
            </a:pPr>
            <a:r>
              <a:rPr lang="en" sz="2100">
                <a:solidFill>
                  <a:srgbClr val="FFFFFF"/>
                </a:solidFill>
                <a:highlight>
                  <a:srgbClr val="000000"/>
                </a:highlight>
                <a:latin typeface="Courgette"/>
                <a:ea typeface="Courgette"/>
                <a:cs typeface="Courgette"/>
                <a:sym typeface="Courgette"/>
              </a:rPr>
              <a:t>It is our obligation to support each member of our Community of Learners as we continue to plan for the unknown in an uncertain environment. </a:t>
            </a:r>
            <a:r>
              <a:rPr lang="en" sz="2100">
                <a:solidFill>
                  <a:srgbClr val="FFFFFF"/>
                </a:solidFill>
                <a:highlight>
                  <a:schemeClr val="dk1"/>
                </a:highlight>
                <a:latin typeface="Courgette"/>
                <a:ea typeface="Courgette"/>
                <a:cs typeface="Courgette"/>
                <a:sym typeface="Courgette"/>
              </a:rPr>
              <a:t>As we made adjustments throughout this pandemic, we have always made decisions to best meet the needs of each school community member, attempting to meet them where they are at in an equitable manner. </a:t>
            </a:r>
            <a:endParaRPr sz="2100">
              <a:solidFill>
                <a:srgbClr val="FFFFFF"/>
              </a:solidFill>
              <a:highlight>
                <a:schemeClr val="dk1"/>
              </a:highlight>
              <a:latin typeface="Courgette"/>
              <a:ea typeface="Courgette"/>
              <a:cs typeface="Courgette"/>
              <a:sym typeface="Courgette"/>
            </a:endParaRPr>
          </a:p>
          <a:p>
            <a:pPr indent="0" lvl="0" marL="457200" rtl="0" algn="l">
              <a:spcBef>
                <a:spcPts val="0"/>
              </a:spcBef>
              <a:spcAft>
                <a:spcPts val="0"/>
              </a:spcAft>
              <a:buNone/>
            </a:pPr>
            <a:r>
              <a:t/>
            </a:r>
            <a:endParaRPr sz="1200">
              <a:solidFill>
                <a:srgbClr val="FFFFFF"/>
              </a:solidFill>
              <a:highlight>
                <a:schemeClr val="dk1"/>
              </a:highlight>
              <a:latin typeface="Courgette"/>
              <a:ea typeface="Courgette"/>
              <a:cs typeface="Courgette"/>
              <a:sym typeface="Courgette"/>
            </a:endParaRPr>
          </a:p>
          <a:p>
            <a:pPr indent="-361950" lvl="0" marL="457200" rtl="0" algn="l">
              <a:spcBef>
                <a:spcPts val="0"/>
              </a:spcBef>
              <a:spcAft>
                <a:spcPts val="0"/>
              </a:spcAft>
              <a:buClr>
                <a:srgbClr val="FFFFFF"/>
              </a:buClr>
              <a:buSzPts val="2100"/>
              <a:buFont typeface="Courgette"/>
              <a:buChar char="●"/>
            </a:pPr>
            <a:r>
              <a:rPr lang="en" sz="2100">
                <a:solidFill>
                  <a:srgbClr val="FFFFFF"/>
                </a:solidFill>
                <a:highlight>
                  <a:srgbClr val="000000"/>
                </a:highlight>
                <a:latin typeface="Courgette"/>
                <a:ea typeface="Courgette"/>
                <a:cs typeface="Courgette"/>
                <a:sym typeface="Courgette"/>
              </a:rPr>
              <a:t>We will continue to prioritize parent choice, maximizing in person instruction and focus on supporting social and emotional needs. </a:t>
            </a:r>
            <a:r>
              <a:rPr lang="en" sz="2100">
                <a:solidFill>
                  <a:srgbClr val="FFFFFF"/>
                </a:solidFill>
                <a:highlight>
                  <a:schemeClr val="dk1"/>
                </a:highlight>
                <a:latin typeface="Courgette"/>
                <a:ea typeface="Courgette"/>
                <a:cs typeface="Courgette"/>
                <a:sym typeface="Courgette"/>
              </a:rPr>
              <a:t>As a district, we re-evaluated our reopening plan. </a:t>
            </a:r>
            <a:endParaRPr sz="2100">
              <a:solidFill>
                <a:srgbClr val="FFFFFF"/>
              </a:solidFill>
              <a:highlight>
                <a:schemeClr val="dk1"/>
              </a:highlight>
              <a:latin typeface="Courgette"/>
              <a:ea typeface="Courgette"/>
              <a:cs typeface="Courgette"/>
              <a:sym typeface="Courgette"/>
            </a:endParaRPr>
          </a:p>
          <a:p>
            <a:pPr indent="0" lvl="0" marL="457200" rtl="0" algn="l">
              <a:spcBef>
                <a:spcPts val="0"/>
              </a:spcBef>
              <a:spcAft>
                <a:spcPts val="0"/>
              </a:spcAft>
              <a:buNone/>
            </a:pPr>
            <a:r>
              <a:t/>
            </a:r>
            <a:endParaRPr sz="1200">
              <a:solidFill>
                <a:srgbClr val="FFFFFF"/>
              </a:solidFill>
              <a:highlight>
                <a:schemeClr val="dk1"/>
              </a:highlight>
              <a:latin typeface="Courgette"/>
              <a:ea typeface="Courgette"/>
              <a:cs typeface="Courgette"/>
              <a:sym typeface="Courgette"/>
            </a:endParaRPr>
          </a:p>
          <a:p>
            <a:pPr indent="-361950" lvl="0" marL="457200" rtl="0" algn="l">
              <a:spcBef>
                <a:spcPts val="0"/>
              </a:spcBef>
              <a:spcAft>
                <a:spcPts val="0"/>
              </a:spcAft>
              <a:buClr>
                <a:srgbClr val="FFFFFF"/>
              </a:buClr>
              <a:buSzPts val="2100"/>
              <a:buFont typeface="Courgette"/>
              <a:buChar char="●"/>
            </a:pPr>
            <a:r>
              <a:rPr lang="en" sz="2100">
                <a:solidFill>
                  <a:srgbClr val="FFFFFF"/>
                </a:solidFill>
                <a:highlight>
                  <a:schemeClr val="dk1"/>
                </a:highlight>
                <a:latin typeface="Courgette"/>
                <a:ea typeface="Courgette"/>
                <a:cs typeface="Courgette"/>
                <a:sym typeface="Courgette"/>
              </a:rPr>
              <a:t>Moving forward we will continue to wear masks 100% of the time. We’ve already upgraded our cleaning protocols. Our number one priority is the physical health and mental wellness of every school community member!</a:t>
            </a:r>
            <a:endParaRPr sz="2100">
              <a:solidFill>
                <a:srgbClr val="FFFFFF"/>
              </a:solidFill>
              <a:highlight>
                <a:srgbClr val="000000"/>
              </a:highlight>
              <a:latin typeface="Courgette"/>
              <a:ea typeface="Courgette"/>
              <a:cs typeface="Courgette"/>
              <a:sym typeface="Courgette"/>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66" name="Shape 66"/>
        <p:cNvGrpSpPr/>
        <p:nvPr/>
      </p:nvGrpSpPr>
      <p:grpSpPr>
        <a:xfrm>
          <a:off x="0" y="0"/>
          <a:ext cx="0" cy="0"/>
          <a:chOff x="0" y="0"/>
          <a:chExt cx="0" cy="0"/>
        </a:xfrm>
      </p:grpSpPr>
      <p:sp>
        <p:nvSpPr>
          <p:cNvPr id="67" name="Google Shape;67;p15"/>
          <p:cNvSpPr txBox="1"/>
          <p:nvPr/>
        </p:nvSpPr>
        <p:spPr>
          <a:xfrm>
            <a:off x="311300" y="268850"/>
            <a:ext cx="8447400" cy="4344300"/>
          </a:xfrm>
          <a:prstGeom prst="rect">
            <a:avLst/>
          </a:prstGeom>
          <a:noFill/>
          <a:ln>
            <a:noFill/>
          </a:ln>
        </p:spPr>
        <p:txBody>
          <a:bodyPr anchorCtr="0" anchor="t" bIns="91425" lIns="91425" spcFirstLastPara="1" rIns="91425" wrap="square" tIns="91425">
            <a:noAutofit/>
          </a:bodyPr>
          <a:lstStyle/>
          <a:p>
            <a:pPr indent="-361950" lvl="0" marL="457200" rtl="0" algn="l">
              <a:spcBef>
                <a:spcPts val="0"/>
              </a:spcBef>
              <a:spcAft>
                <a:spcPts val="0"/>
              </a:spcAft>
              <a:buClr>
                <a:srgbClr val="FFFFFF"/>
              </a:buClr>
              <a:buSzPts val="2100"/>
              <a:buChar char="●"/>
            </a:pPr>
            <a:r>
              <a:rPr lang="en" sz="2100">
                <a:solidFill>
                  <a:srgbClr val="FFFFFF"/>
                </a:solidFill>
                <a:highlight>
                  <a:srgbClr val="000000"/>
                </a:highlight>
              </a:rPr>
              <a:t>We are purchasing masks for all students and staff from Val’s Sporting Goods</a:t>
            </a:r>
            <a:endParaRPr sz="2100">
              <a:solidFill>
                <a:srgbClr val="FFFFFF"/>
              </a:solidFill>
              <a:highlight>
                <a:srgbClr val="000000"/>
              </a:highlight>
            </a:endParaRPr>
          </a:p>
        </p:txBody>
      </p:sp>
      <p:pic>
        <p:nvPicPr>
          <p:cNvPr id="68" name="Google Shape;68;p15"/>
          <p:cNvPicPr preferRelativeResize="0"/>
          <p:nvPr/>
        </p:nvPicPr>
        <p:blipFill>
          <a:blip r:embed="rId3">
            <a:alphaModFix/>
          </a:blip>
          <a:stretch>
            <a:fillRect/>
          </a:stretch>
        </p:blipFill>
        <p:spPr>
          <a:xfrm>
            <a:off x="1000125" y="1181100"/>
            <a:ext cx="7143750" cy="27813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72" name="Shape 72"/>
        <p:cNvGrpSpPr/>
        <p:nvPr/>
      </p:nvGrpSpPr>
      <p:grpSpPr>
        <a:xfrm>
          <a:off x="0" y="0"/>
          <a:ext cx="0" cy="0"/>
          <a:chOff x="0" y="0"/>
          <a:chExt cx="0" cy="0"/>
        </a:xfrm>
      </p:grpSpPr>
      <p:sp>
        <p:nvSpPr>
          <p:cNvPr id="73" name="Google Shape;73;p16"/>
          <p:cNvSpPr txBox="1"/>
          <p:nvPr>
            <p:ph type="title"/>
          </p:nvPr>
        </p:nvSpPr>
        <p:spPr>
          <a:xfrm>
            <a:off x="311700" y="23277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sz="3000">
                <a:solidFill>
                  <a:srgbClr val="EFEFEF"/>
                </a:solidFill>
              </a:rPr>
              <a:t>RETURN TO SCHOOL PLAN</a:t>
            </a:r>
            <a:endParaRPr sz="3000">
              <a:solidFill>
                <a:srgbClr val="EFEFEF"/>
              </a:solidFill>
            </a:endParaRPr>
          </a:p>
          <a:p>
            <a:pPr indent="0" lvl="0" marL="0" rtl="0" algn="ctr">
              <a:spcBef>
                <a:spcPts val="0"/>
              </a:spcBef>
              <a:spcAft>
                <a:spcPts val="0"/>
              </a:spcAft>
              <a:buNone/>
            </a:pPr>
            <a:r>
              <a:t/>
            </a:r>
            <a:endParaRPr sz="3000">
              <a:solidFill>
                <a:srgbClr val="EFEFEF"/>
              </a:solidFill>
            </a:endParaRPr>
          </a:p>
        </p:txBody>
      </p:sp>
      <p:sp>
        <p:nvSpPr>
          <p:cNvPr id="74" name="Google Shape;74;p16"/>
          <p:cNvSpPr txBox="1"/>
          <p:nvPr>
            <p:ph idx="1" type="body"/>
          </p:nvPr>
        </p:nvSpPr>
        <p:spPr>
          <a:xfrm>
            <a:off x="141500" y="1117850"/>
            <a:ext cx="8801100" cy="3451200"/>
          </a:xfrm>
          <a:prstGeom prst="rect">
            <a:avLst/>
          </a:prstGeom>
        </p:spPr>
        <p:txBody>
          <a:bodyPr anchorCtr="0" anchor="t" bIns="91425" lIns="91425" spcFirstLastPara="1" rIns="91425" wrap="square" tIns="91425">
            <a:normAutofit/>
          </a:bodyPr>
          <a:lstStyle/>
          <a:p>
            <a:pPr indent="-330200" lvl="0" marL="457200" rtl="0" algn="l">
              <a:spcBef>
                <a:spcPts val="0"/>
              </a:spcBef>
              <a:spcAft>
                <a:spcPts val="0"/>
              </a:spcAft>
              <a:buClr>
                <a:srgbClr val="EFEFEF"/>
              </a:buClr>
              <a:buSzPts val="1600"/>
              <a:buChar char="●"/>
            </a:pPr>
            <a:r>
              <a:rPr lang="en" sz="1600">
                <a:solidFill>
                  <a:srgbClr val="EFEFEF"/>
                </a:solidFill>
              </a:rPr>
              <a:t>School will return to in person and hybrid instruction following February break</a:t>
            </a:r>
            <a:endParaRPr sz="1600">
              <a:solidFill>
                <a:srgbClr val="EFEFEF"/>
              </a:solidFill>
            </a:endParaRPr>
          </a:p>
          <a:p>
            <a:pPr indent="-330200" lvl="1" marL="1371600" rtl="0" algn="l">
              <a:spcBef>
                <a:spcPts val="0"/>
              </a:spcBef>
              <a:spcAft>
                <a:spcPts val="0"/>
              </a:spcAft>
              <a:buClr>
                <a:srgbClr val="EFEFEF"/>
              </a:buClr>
              <a:buSzPts val="1600"/>
              <a:buChar char="○"/>
            </a:pPr>
            <a:r>
              <a:rPr lang="en" sz="1600">
                <a:solidFill>
                  <a:srgbClr val="EFEFEF"/>
                </a:solidFill>
              </a:rPr>
              <a:t>On February 4th</a:t>
            </a:r>
            <a:r>
              <a:rPr lang="en" sz="1600">
                <a:solidFill>
                  <a:srgbClr val="EFEFEF"/>
                </a:solidFill>
              </a:rPr>
              <a:t> - all 248 ES in person learners will be sent home with a form asking if the need a device. Those students needing one will take a chromebook home on February 12th</a:t>
            </a:r>
            <a:endParaRPr sz="1600">
              <a:solidFill>
                <a:srgbClr val="EFEFEF"/>
              </a:solidFill>
            </a:endParaRPr>
          </a:p>
          <a:p>
            <a:pPr indent="-330200" lvl="1" marL="1371600" rtl="0" algn="l">
              <a:spcBef>
                <a:spcPts val="0"/>
              </a:spcBef>
              <a:spcAft>
                <a:spcPts val="0"/>
              </a:spcAft>
              <a:buClr>
                <a:srgbClr val="EFEFEF"/>
              </a:buClr>
              <a:buSzPts val="1600"/>
              <a:buChar char="○"/>
            </a:pPr>
            <a:r>
              <a:rPr lang="en" sz="1600">
                <a:solidFill>
                  <a:srgbClr val="EFEFEF"/>
                </a:solidFill>
              </a:rPr>
              <a:t>Monday, February 22 - ALL STUDENTS K-12 will learn virtually at home in a live format following the instruction of their teacher</a:t>
            </a:r>
            <a:endParaRPr sz="1600">
              <a:solidFill>
                <a:srgbClr val="EFEFEF"/>
              </a:solidFill>
            </a:endParaRPr>
          </a:p>
          <a:p>
            <a:pPr indent="-330200" lvl="2" marL="1828800" rtl="0" algn="l">
              <a:spcBef>
                <a:spcPts val="0"/>
              </a:spcBef>
              <a:spcAft>
                <a:spcPts val="0"/>
              </a:spcAft>
              <a:buClr>
                <a:srgbClr val="EFEFEF"/>
              </a:buClr>
              <a:buSzPts val="1600"/>
              <a:buChar char="■"/>
            </a:pPr>
            <a:r>
              <a:rPr lang="en" sz="1600">
                <a:solidFill>
                  <a:srgbClr val="EFEFEF"/>
                </a:solidFill>
              </a:rPr>
              <a:t>K-3 instruction is 8:00 - 1:00</a:t>
            </a:r>
            <a:endParaRPr sz="1600">
              <a:solidFill>
                <a:srgbClr val="EFEFEF"/>
              </a:solidFill>
            </a:endParaRPr>
          </a:p>
          <a:p>
            <a:pPr indent="-330200" lvl="2" marL="1828800" rtl="0" algn="l">
              <a:spcBef>
                <a:spcPts val="0"/>
              </a:spcBef>
              <a:spcAft>
                <a:spcPts val="0"/>
              </a:spcAft>
              <a:buClr>
                <a:srgbClr val="EFEFEF"/>
              </a:buClr>
              <a:buSzPts val="1600"/>
              <a:buChar char="■"/>
            </a:pPr>
            <a:r>
              <a:rPr lang="en" sz="1600">
                <a:solidFill>
                  <a:srgbClr val="EFEFEF"/>
                </a:solidFill>
              </a:rPr>
              <a:t>4-6 instruction is 9:00 - 2:00</a:t>
            </a:r>
            <a:endParaRPr sz="1600">
              <a:solidFill>
                <a:srgbClr val="EFEFEF"/>
              </a:solidFill>
            </a:endParaRPr>
          </a:p>
          <a:p>
            <a:pPr indent="-330200" lvl="2" marL="1828800" rtl="0" algn="l">
              <a:spcBef>
                <a:spcPts val="0"/>
              </a:spcBef>
              <a:spcAft>
                <a:spcPts val="0"/>
              </a:spcAft>
              <a:buClr>
                <a:srgbClr val="EFEFEF"/>
              </a:buClr>
              <a:buSzPts val="1600"/>
              <a:buChar char="■"/>
            </a:pPr>
            <a:r>
              <a:rPr lang="en" sz="1600">
                <a:solidFill>
                  <a:srgbClr val="EFEFEF"/>
                </a:solidFill>
              </a:rPr>
              <a:t>7-12 instruction is 10:00 - 3:00</a:t>
            </a:r>
            <a:endParaRPr sz="1600">
              <a:solidFill>
                <a:srgbClr val="EFEFEF"/>
              </a:solidFill>
            </a:endParaRPr>
          </a:p>
          <a:p>
            <a:pPr indent="-330200" lvl="3" marL="2286000" rtl="0" algn="l">
              <a:spcBef>
                <a:spcPts val="0"/>
              </a:spcBef>
              <a:spcAft>
                <a:spcPts val="0"/>
              </a:spcAft>
              <a:buClr>
                <a:srgbClr val="EFEFEF"/>
              </a:buClr>
              <a:buSzPts val="1600"/>
              <a:buChar char="●"/>
            </a:pPr>
            <a:r>
              <a:rPr lang="en" sz="1600">
                <a:solidFill>
                  <a:srgbClr val="EFEFEF"/>
                </a:solidFill>
              </a:rPr>
              <a:t>This schedule will remain and we will return to 3 bus runs</a:t>
            </a:r>
            <a:endParaRPr sz="1600">
              <a:solidFill>
                <a:srgbClr val="EFEFEF"/>
              </a:solidFill>
            </a:endParaRPr>
          </a:p>
          <a:p>
            <a:pPr indent="0" lvl="0" marL="1371600" rtl="0" algn="l">
              <a:spcBef>
                <a:spcPts val="0"/>
              </a:spcBef>
              <a:spcAft>
                <a:spcPts val="0"/>
              </a:spcAft>
              <a:buNone/>
            </a:pPr>
            <a:r>
              <a:t/>
            </a:r>
            <a:endParaRPr sz="1600">
              <a:solidFill>
                <a:srgbClr val="EFEFE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78" name="Shape 78"/>
        <p:cNvGrpSpPr/>
        <p:nvPr/>
      </p:nvGrpSpPr>
      <p:grpSpPr>
        <a:xfrm>
          <a:off x="0" y="0"/>
          <a:ext cx="0" cy="0"/>
          <a:chOff x="0" y="0"/>
          <a:chExt cx="0" cy="0"/>
        </a:xfrm>
      </p:grpSpPr>
      <p:sp>
        <p:nvSpPr>
          <p:cNvPr id="79" name="Google Shape;79;p17"/>
          <p:cNvSpPr txBox="1"/>
          <p:nvPr>
            <p:ph idx="1" type="body"/>
          </p:nvPr>
        </p:nvSpPr>
        <p:spPr>
          <a:xfrm>
            <a:off x="63675" y="325450"/>
            <a:ext cx="8942700" cy="4577400"/>
          </a:xfrm>
          <a:prstGeom prst="rect">
            <a:avLst/>
          </a:prstGeom>
        </p:spPr>
        <p:txBody>
          <a:bodyPr anchorCtr="0" anchor="t" bIns="91425" lIns="91425" spcFirstLastPara="1" rIns="91425" wrap="square" tIns="91425">
            <a:normAutofit lnSpcReduction="10000"/>
          </a:bodyPr>
          <a:lstStyle/>
          <a:p>
            <a:pPr indent="-330200" lvl="0" marL="457200" rtl="0" algn="l">
              <a:spcBef>
                <a:spcPts val="0"/>
              </a:spcBef>
              <a:spcAft>
                <a:spcPts val="0"/>
              </a:spcAft>
              <a:buClr>
                <a:srgbClr val="EFEFEF"/>
              </a:buClr>
              <a:buSzPts val="1600"/>
              <a:buChar char="●"/>
            </a:pPr>
            <a:r>
              <a:rPr lang="en" sz="1600">
                <a:solidFill>
                  <a:srgbClr val="EFEFEF"/>
                </a:solidFill>
              </a:rPr>
              <a:t>The District is hosting a COVID-19 Rapid Testing Clinic for all employees on Monday, February, 22</a:t>
            </a:r>
            <a:endParaRPr sz="1600">
              <a:solidFill>
                <a:srgbClr val="EFEFEF"/>
              </a:solidFill>
            </a:endParaRPr>
          </a:p>
          <a:p>
            <a:pPr indent="-330200" lvl="0" marL="914400" rtl="0" algn="l">
              <a:spcBef>
                <a:spcPts val="0"/>
              </a:spcBef>
              <a:spcAft>
                <a:spcPts val="0"/>
              </a:spcAft>
              <a:buClr>
                <a:srgbClr val="EFEFEF"/>
              </a:buClr>
              <a:buSzPts val="1600"/>
              <a:buChar char="●"/>
            </a:pPr>
            <a:r>
              <a:rPr lang="en" sz="1600">
                <a:solidFill>
                  <a:srgbClr val="EFEFEF"/>
                </a:solidFill>
              </a:rPr>
              <a:t>Adirondack Health and Wellness will test every employee with the following exceptions:</a:t>
            </a:r>
            <a:endParaRPr sz="1600">
              <a:solidFill>
                <a:srgbClr val="EFEFEF"/>
              </a:solidFill>
            </a:endParaRPr>
          </a:p>
          <a:p>
            <a:pPr indent="-330200" lvl="2" marL="1828800" rtl="0" algn="l">
              <a:spcBef>
                <a:spcPts val="0"/>
              </a:spcBef>
              <a:spcAft>
                <a:spcPts val="0"/>
              </a:spcAft>
              <a:buClr>
                <a:srgbClr val="EFEFEF"/>
              </a:buClr>
              <a:buSzPts val="1600"/>
              <a:buChar char="■"/>
            </a:pPr>
            <a:r>
              <a:rPr lang="en" sz="1600">
                <a:solidFill>
                  <a:srgbClr val="EFEFEF"/>
                </a:solidFill>
              </a:rPr>
              <a:t>Employees who have had COVID-19 will not participate in the clinic</a:t>
            </a:r>
            <a:endParaRPr sz="1600">
              <a:solidFill>
                <a:srgbClr val="EFEFEF"/>
              </a:solidFill>
            </a:endParaRPr>
          </a:p>
          <a:p>
            <a:pPr indent="-330200" lvl="2" marL="1828800" rtl="0" algn="l">
              <a:spcBef>
                <a:spcPts val="0"/>
              </a:spcBef>
              <a:spcAft>
                <a:spcPts val="0"/>
              </a:spcAft>
              <a:buClr>
                <a:srgbClr val="EFEFEF"/>
              </a:buClr>
              <a:buSzPts val="1600"/>
              <a:buChar char="■"/>
            </a:pPr>
            <a:r>
              <a:rPr lang="en" sz="1600">
                <a:solidFill>
                  <a:srgbClr val="EFEFEF"/>
                </a:solidFill>
              </a:rPr>
              <a:t>Employees having both vaccine shots will not participate in the clinic</a:t>
            </a:r>
            <a:endParaRPr sz="1600">
              <a:solidFill>
                <a:srgbClr val="EFEFEF"/>
              </a:solidFill>
            </a:endParaRPr>
          </a:p>
          <a:p>
            <a:pPr indent="-330200" lvl="2" marL="1828800" rtl="0" algn="l">
              <a:spcBef>
                <a:spcPts val="0"/>
              </a:spcBef>
              <a:spcAft>
                <a:spcPts val="0"/>
              </a:spcAft>
              <a:buClr>
                <a:srgbClr val="EFEFEF"/>
              </a:buClr>
              <a:buSzPts val="1600"/>
              <a:buChar char="■"/>
            </a:pPr>
            <a:r>
              <a:rPr lang="en" sz="1600">
                <a:solidFill>
                  <a:srgbClr val="EFEFEF"/>
                </a:solidFill>
              </a:rPr>
              <a:t>Employees demonstrating any COVID-19 symptoms will isolate at home and follow up with their physician and not participate in the clinic</a:t>
            </a:r>
            <a:endParaRPr sz="1600">
              <a:solidFill>
                <a:srgbClr val="EFEFEF"/>
              </a:solidFill>
            </a:endParaRPr>
          </a:p>
          <a:p>
            <a:pPr indent="-330200" lvl="0" marL="914400" rtl="0" algn="l">
              <a:spcBef>
                <a:spcPts val="0"/>
              </a:spcBef>
              <a:spcAft>
                <a:spcPts val="0"/>
              </a:spcAft>
              <a:buClr>
                <a:srgbClr val="EFEFEF"/>
              </a:buClr>
              <a:buSzPts val="1600"/>
              <a:buChar char="●"/>
            </a:pPr>
            <a:r>
              <a:rPr lang="en" sz="1600">
                <a:solidFill>
                  <a:srgbClr val="EFEFEF"/>
                </a:solidFill>
              </a:rPr>
              <a:t>Pending a successful testing clinic all in person and hybrid learning begins on Tuesday, February 23</a:t>
            </a:r>
            <a:endParaRPr sz="1600">
              <a:solidFill>
                <a:srgbClr val="EFEFEF"/>
              </a:solidFill>
            </a:endParaRPr>
          </a:p>
          <a:p>
            <a:pPr indent="-330200" lvl="2" marL="1828800" rtl="0" algn="l">
              <a:spcBef>
                <a:spcPts val="0"/>
              </a:spcBef>
              <a:spcAft>
                <a:spcPts val="0"/>
              </a:spcAft>
              <a:buClr>
                <a:srgbClr val="EFEFEF"/>
              </a:buClr>
              <a:buSzPts val="1600"/>
              <a:buChar char="■"/>
            </a:pPr>
            <a:r>
              <a:rPr lang="en" sz="1600">
                <a:solidFill>
                  <a:srgbClr val="EFEFEF"/>
                </a:solidFill>
              </a:rPr>
              <a:t>K-6 and special class exceptional learners will return to in person learning daily</a:t>
            </a:r>
            <a:endParaRPr sz="1600">
              <a:solidFill>
                <a:srgbClr val="EFEFEF"/>
              </a:solidFill>
            </a:endParaRPr>
          </a:p>
          <a:p>
            <a:pPr indent="-330200" lvl="2" marL="1828800" rtl="0" algn="l">
              <a:spcBef>
                <a:spcPts val="0"/>
              </a:spcBef>
              <a:spcAft>
                <a:spcPts val="0"/>
              </a:spcAft>
              <a:buClr>
                <a:srgbClr val="EFEFEF"/>
              </a:buClr>
              <a:buSzPts val="1600"/>
              <a:buChar char="■"/>
            </a:pPr>
            <a:r>
              <a:rPr lang="en" sz="1600">
                <a:solidFill>
                  <a:srgbClr val="EFEFEF"/>
                </a:solidFill>
              </a:rPr>
              <a:t>7-12 students will return to a hybrid model (Red and White)</a:t>
            </a:r>
            <a:endParaRPr sz="1600">
              <a:solidFill>
                <a:srgbClr val="EFEFEF"/>
              </a:solidFill>
            </a:endParaRPr>
          </a:p>
          <a:p>
            <a:pPr indent="-330200" lvl="3" marL="2286000" rtl="0" algn="l">
              <a:spcBef>
                <a:spcPts val="0"/>
              </a:spcBef>
              <a:spcAft>
                <a:spcPts val="0"/>
              </a:spcAft>
              <a:buClr>
                <a:srgbClr val="EFEFEF"/>
              </a:buClr>
              <a:buSzPts val="1600"/>
              <a:buChar char="●"/>
            </a:pPr>
            <a:r>
              <a:rPr lang="en" sz="1600">
                <a:solidFill>
                  <a:srgbClr val="EFEFEF"/>
                </a:solidFill>
              </a:rPr>
              <a:t>Red students will be in person Monday and Thursday</a:t>
            </a:r>
            <a:endParaRPr sz="1600">
              <a:solidFill>
                <a:srgbClr val="EFEFEF"/>
              </a:solidFill>
            </a:endParaRPr>
          </a:p>
          <a:p>
            <a:pPr indent="-330200" lvl="3" marL="2286000" rtl="0" algn="l">
              <a:spcBef>
                <a:spcPts val="0"/>
              </a:spcBef>
              <a:spcAft>
                <a:spcPts val="0"/>
              </a:spcAft>
              <a:buClr>
                <a:srgbClr val="EFEFEF"/>
              </a:buClr>
              <a:buSzPts val="1600"/>
              <a:buChar char="●"/>
            </a:pPr>
            <a:r>
              <a:rPr lang="en" sz="1600">
                <a:solidFill>
                  <a:srgbClr val="EFEFEF"/>
                </a:solidFill>
              </a:rPr>
              <a:t>White students will be in person Tuesday and Friday</a:t>
            </a:r>
            <a:endParaRPr sz="1600">
              <a:solidFill>
                <a:srgbClr val="EFEFEF"/>
              </a:solidFill>
            </a:endParaRPr>
          </a:p>
          <a:p>
            <a:pPr indent="-330200" lvl="3" marL="2286000" rtl="0" algn="l">
              <a:spcBef>
                <a:spcPts val="0"/>
              </a:spcBef>
              <a:spcAft>
                <a:spcPts val="0"/>
              </a:spcAft>
              <a:buClr>
                <a:srgbClr val="EFEFEF"/>
              </a:buClr>
              <a:buSzPts val="1600"/>
              <a:buChar char="●"/>
            </a:pPr>
            <a:r>
              <a:rPr lang="en" sz="1600">
                <a:solidFill>
                  <a:srgbClr val="EFEFEF"/>
                </a:solidFill>
              </a:rPr>
              <a:t>We will continue our virtual Wednesday model personalizing learning for each student. Full school day schedule remains as is currently.</a:t>
            </a:r>
            <a:endParaRPr sz="1600">
              <a:solidFill>
                <a:srgbClr val="EFEFE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83" name="Shape 83"/>
        <p:cNvGrpSpPr/>
        <p:nvPr/>
      </p:nvGrpSpPr>
      <p:grpSpPr>
        <a:xfrm>
          <a:off x="0" y="0"/>
          <a:ext cx="0" cy="0"/>
          <a:chOff x="0" y="0"/>
          <a:chExt cx="0" cy="0"/>
        </a:xfrm>
      </p:grpSpPr>
      <p:sp>
        <p:nvSpPr>
          <p:cNvPr id="84" name="Google Shape;84;p18"/>
          <p:cNvSpPr txBox="1"/>
          <p:nvPr>
            <p:ph type="title"/>
          </p:nvPr>
        </p:nvSpPr>
        <p:spPr>
          <a:xfrm>
            <a:off x="311700" y="23277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sz="3000">
                <a:solidFill>
                  <a:srgbClr val="EFEFEF"/>
                </a:solidFill>
              </a:rPr>
              <a:t>NEXT STEPS</a:t>
            </a:r>
            <a:endParaRPr sz="3000">
              <a:solidFill>
                <a:srgbClr val="EFEFEF"/>
              </a:solidFill>
            </a:endParaRPr>
          </a:p>
          <a:p>
            <a:pPr indent="0" lvl="0" marL="0" rtl="0" algn="ctr">
              <a:spcBef>
                <a:spcPts val="0"/>
              </a:spcBef>
              <a:spcAft>
                <a:spcPts val="0"/>
              </a:spcAft>
              <a:buNone/>
            </a:pPr>
            <a:r>
              <a:t/>
            </a:r>
            <a:endParaRPr sz="3000">
              <a:solidFill>
                <a:srgbClr val="EFEFEF"/>
              </a:solidFill>
            </a:endParaRPr>
          </a:p>
        </p:txBody>
      </p:sp>
      <p:sp>
        <p:nvSpPr>
          <p:cNvPr id="85" name="Google Shape;85;p18"/>
          <p:cNvSpPr txBox="1"/>
          <p:nvPr>
            <p:ph idx="1" type="body"/>
          </p:nvPr>
        </p:nvSpPr>
        <p:spPr>
          <a:xfrm>
            <a:off x="311700" y="805475"/>
            <a:ext cx="8468400" cy="37635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rgbClr val="EFEFEF"/>
              </a:buClr>
              <a:buSzPts val="1800"/>
              <a:buChar char="●"/>
            </a:pPr>
            <a:r>
              <a:rPr lang="en">
                <a:solidFill>
                  <a:srgbClr val="EFEFEF"/>
                </a:solidFill>
              </a:rPr>
              <a:t>We will be sending an electronic registration form to all families to decide if their student will be returning for in person and hybrid learning after February break.</a:t>
            </a:r>
            <a:endParaRPr>
              <a:solidFill>
                <a:srgbClr val="EFEFEF"/>
              </a:solidFill>
            </a:endParaRPr>
          </a:p>
          <a:p>
            <a:pPr indent="-342900" lvl="1" marL="1371600" rtl="0" algn="l">
              <a:spcBef>
                <a:spcPts val="0"/>
              </a:spcBef>
              <a:spcAft>
                <a:spcPts val="0"/>
              </a:spcAft>
              <a:buClr>
                <a:srgbClr val="EFEFEF"/>
              </a:buClr>
              <a:buSzPts val="1800"/>
              <a:buChar char="○"/>
            </a:pPr>
            <a:r>
              <a:rPr lang="en" sz="1800">
                <a:solidFill>
                  <a:srgbClr val="EFEFEF"/>
                </a:solidFill>
              </a:rPr>
              <a:t>So that Mike Pratt has the necessary information to create bus runs and faculty will be aware if their students are in person or virtual we ask that this be completed by Friday, February 12</a:t>
            </a:r>
            <a:endParaRPr sz="1800">
              <a:solidFill>
                <a:srgbClr val="EFEFEF"/>
              </a:solidFill>
            </a:endParaRPr>
          </a:p>
          <a:p>
            <a:pPr indent="-342900" lvl="0" marL="457200" rtl="0" algn="l">
              <a:spcBef>
                <a:spcPts val="0"/>
              </a:spcBef>
              <a:spcAft>
                <a:spcPts val="0"/>
              </a:spcAft>
              <a:buClr>
                <a:srgbClr val="EFEFEF"/>
              </a:buClr>
              <a:buSzPts val="1800"/>
              <a:buChar char="●"/>
            </a:pPr>
            <a:r>
              <a:rPr lang="en">
                <a:solidFill>
                  <a:srgbClr val="EFEFEF"/>
                </a:solidFill>
              </a:rPr>
              <a:t>Mr. Mitchell will be sending surveys to students and parents asking for feedback on how Wednesday’s have been going at the Jr/Sr HS</a:t>
            </a:r>
            <a:endParaRPr>
              <a:solidFill>
                <a:srgbClr val="EFEFEF"/>
              </a:solidFill>
            </a:endParaRPr>
          </a:p>
          <a:p>
            <a:pPr indent="-342900" lvl="0" marL="457200" rtl="0" algn="l">
              <a:spcBef>
                <a:spcPts val="0"/>
              </a:spcBef>
              <a:spcAft>
                <a:spcPts val="0"/>
              </a:spcAft>
              <a:buClr>
                <a:srgbClr val="EFEFEF"/>
              </a:buClr>
              <a:buSzPts val="1800"/>
              <a:buChar char="●"/>
            </a:pPr>
            <a:r>
              <a:rPr lang="en">
                <a:solidFill>
                  <a:srgbClr val="EFEFEF"/>
                </a:solidFill>
              </a:rPr>
              <a:t>We will be sending a form home with our current in person learners at the ES asking parents if their students need a device for our full virtual day on Monday, February 22</a:t>
            </a:r>
            <a:endParaRPr>
              <a:solidFill>
                <a:srgbClr val="EFEFEF"/>
              </a:solidFill>
            </a:endParaRPr>
          </a:p>
          <a:p>
            <a:pPr indent="-342900" lvl="1" marL="1371600" rtl="0" algn="l">
              <a:spcBef>
                <a:spcPts val="0"/>
              </a:spcBef>
              <a:spcAft>
                <a:spcPts val="0"/>
              </a:spcAft>
              <a:buClr>
                <a:srgbClr val="EFEFEF"/>
              </a:buClr>
              <a:buSzPts val="1800"/>
              <a:buChar char="○"/>
            </a:pPr>
            <a:r>
              <a:rPr lang="en" sz="1800">
                <a:solidFill>
                  <a:srgbClr val="EFEFEF"/>
                </a:solidFill>
              </a:rPr>
              <a:t>Any student needing a device will bring a chromebook home on Friday, February 12</a:t>
            </a:r>
            <a:endParaRPr sz="1800">
              <a:solidFill>
                <a:srgbClr val="EFEFEF"/>
              </a:solidFill>
            </a:endParaRPr>
          </a:p>
          <a:p>
            <a:pPr indent="0" lvl="0" marL="1371600" rtl="0" algn="l">
              <a:spcBef>
                <a:spcPts val="0"/>
              </a:spcBef>
              <a:spcAft>
                <a:spcPts val="0"/>
              </a:spcAft>
              <a:buNone/>
            </a:pPr>
            <a:r>
              <a:t/>
            </a:r>
            <a:endParaRPr sz="1600">
              <a:solidFill>
                <a:srgbClr val="EFEFE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89" name="Shape 89"/>
        <p:cNvGrpSpPr/>
        <p:nvPr/>
      </p:nvGrpSpPr>
      <p:grpSpPr>
        <a:xfrm>
          <a:off x="0" y="0"/>
          <a:ext cx="0" cy="0"/>
          <a:chOff x="0" y="0"/>
          <a:chExt cx="0" cy="0"/>
        </a:xfrm>
      </p:grpSpPr>
      <p:sp>
        <p:nvSpPr>
          <p:cNvPr id="90" name="Google Shape;90;p19"/>
          <p:cNvSpPr txBox="1"/>
          <p:nvPr>
            <p:ph type="title"/>
          </p:nvPr>
        </p:nvSpPr>
        <p:spPr>
          <a:xfrm>
            <a:off x="311700" y="2150850"/>
            <a:ext cx="8520600" cy="8418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lang="en" sz="3000">
                <a:solidFill>
                  <a:srgbClr val="FFFFFF"/>
                </a:solidFill>
              </a:rPr>
              <a:t>Questions and Answers</a:t>
            </a:r>
            <a:endParaRPr sz="3000">
              <a:solidFill>
                <a:srgbClr val="FFFFFF"/>
              </a:solidFill>
            </a:endParaRPr>
          </a:p>
          <a:p>
            <a:pPr indent="0" lvl="0" marL="0" rtl="0" algn="ctr">
              <a:spcBef>
                <a:spcPts val="0"/>
              </a:spcBef>
              <a:spcAft>
                <a:spcPts val="0"/>
              </a:spcAft>
              <a:buNone/>
            </a:pPr>
            <a:r>
              <a:rPr lang="en" sz="3000">
                <a:solidFill>
                  <a:srgbClr val="FFFFFF"/>
                </a:solidFill>
              </a:rPr>
              <a:t>Regarding Return to In Person and Hybrid Learning</a:t>
            </a:r>
            <a:endParaRPr sz="3000">
              <a:solidFill>
                <a:srgbClr val="FFFFFF"/>
              </a:solidFill>
            </a:endParaRPr>
          </a:p>
        </p:txBody>
      </p:sp>
      <p:sp>
        <p:nvSpPr>
          <p:cNvPr id="91" name="Google Shape;91;p19"/>
          <p:cNvSpPr txBox="1"/>
          <p:nvPr/>
        </p:nvSpPr>
        <p:spPr>
          <a:xfrm>
            <a:off x="4966625" y="1542350"/>
            <a:ext cx="4075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95" name="Shape 95"/>
        <p:cNvGrpSpPr/>
        <p:nvPr/>
      </p:nvGrpSpPr>
      <p:grpSpPr>
        <a:xfrm>
          <a:off x="0" y="0"/>
          <a:ext cx="0" cy="0"/>
          <a:chOff x="0" y="0"/>
          <a:chExt cx="0" cy="0"/>
        </a:xfrm>
      </p:grpSpPr>
      <p:sp>
        <p:nvSpPr>
          <p:cNvPr id="96" name="Google Shape;96;p20"/>
          <p:cNvSpPr txBox="1"/>
          <p:nvPr>
            <p:ph type="title"/>
          </p:nvPr>
        </p:nvSpPr>
        <p:spPr>
          <a:xfrm>
            <a:off x="311700" y="23277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sz="3000">
                <a:solidFill>
                  <a:srgbClr val="EFEFEF"/>
                </a:solidFill>
              </a:rPr>
              <a:t>HIGH RISK WINTER SPORTS</a:t>
            </a:r>
            <a:endParaRPr sz="3000">
              <a:solidFill>
                <a:srgbClr val="EFEFEF"/>
              </a:solidFill>
            </a:endParaRPr>
          </a:p>
          <a:p>
            <a:pPr indent="0" lvl="0" marL="0" rtl="0" algn="ctr">
              <a:spcBef>
                <a:spcPts val="0"/>
              </a:spcBef>
              <a:spcAft>
                <a:spcPts val="0"/>
              </a:spcAft>
              <a:buNone/>
            </a:pPr>
            <a:r>
              <a:t/>
            </a:r>
            <a:endParaRPr sz="3000">
              <a:solidFill>
                <a:srgbClr val="EFEFEF"/>
              </a:solidFill>
            </a:endParaRPr>
          </a:p>
        </p:txBody>
      </p:sp>
      <p:sp>
        <p:nvSpPr>
          <p:cNvPr id="97" name="Google Shape;97;p20"/>
          <p:cNvSpPr txBox="1"/>
          <p:nvPr>
            <p:ph idx="1" type="body"/>
          </p:nvPr>
        </p:nvSpPr>
        <p:spPr>
          <a:xfrm>
            <a:off x="311700" y="805475"/>
            <a:ext cx="8468400" cy="37635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Clr>
                <a:srgbClr val="EFEFEF"/>
              </a:buClr>
              <a:buSzPts val="1600"/>
              <a:buChar char="●"/>
            </a:pPr>
            <a:r>
              <a:rPr lang="en" sz="1600">
                <a:solidFill>
                  <a:srgbClr val="EFEFEF"/>
                </a:solidFill>
              </a:rPr>
              <a:t>On January 22, Governor Cuomo approved the start of high risk sports beginning on February 1st with local Department of Health approval</a:t>
            </a:r>
            <a:endParaRPr sz="1600">
              <a:solidFill>
                <a:srgbClr val="EFEFEF"/>
              </a:solidFill>
            </a:endParaRPr>
          </a:p>
          <a:p>
            <a:pPr indent="-330200" lvl="0" marL="457200" rtl="0" algn="l">
              <a:spcBef>
                <a:spcPts val="0"/>
              </a:spcBef>
              <a:spcAft>
                <a:spcPts val="0"/>
              </a:spcAft>
              <a:buClr>
                <a:srgbClr val="EFEFEF"/>
              </a:buClr>
              <a:buSzPts val="1600"/>
              <a:buChar char="●"/>
            </a:pPr>
            <a:r>
              <a:rPr lang="en" sz="1600">
                <a:solidFill>
                  <a:srgbClr val="EFEFEF"/>
                </a:solidFill>
              </a:rPr>
              <a:t>On January 29, the Saratoga County Board of Supervisors approved the start of high risk sports with the following criteria: 	</a:t>
            </a:r>
            <a:endParaRPr sz="1600">
              <a:solidFill>
                <a:srgbClr val="EFEFEF"/>
              </a:solidFill>
            </a:endParaRPr>
          </a:p>
          <a:p>
            <a:pPr indent="-311150" lvl="1" marL="914400" rtl="0" algn="l">
              <a:spcBef>
                <a:spcPts val="0"/>
              </a:spcBef>
              <a:spcAft>
                <a:spcPts val="0"/>
              </a:spcAft>
              <a:buClr>
                <a:srgbClr val="FFFFFF"/>
              </a:buClr>
              <a:buSzPts val="1300"/>
              <a:buChar char="○"/>
            </a:pPr>
            <a:r>
              <a:rPr lang="en" sz="1300">
                <a:solidFill>
                  <a:srgbClr val="FFFFFF"/>
                </a:solidFill>
                <a:highlight>
                  <a:srgbClr val="000000"/>
                </a:highlight>
              </a:rPr>
              <a:t>Each school district’s Board of Education must approve the school’s participation in each specific higher-risk sport.</a:t>
            </a:r>
            <a:endParaRPr sz="1300">
              <a:solidFill>
                <a:srgbClr val="FFFFFF"/>
              </a:solidFill>
              <a:highlight>
                <a:srgbClr val="000000"/>
              </a:highlight>
            </a:endParaRPr>
          </a:p>
          <a:p>
            <a:pPr indent="-311150" lvl="1" marL="914400" rtl="0" algn="l">
              <a:spcBef>
                <a:spcPts val="0"/>
              </a:spcBef>
              <a:spcAft>
                <a:spcPts val="0"/>
              </a:spcAft>
              <a:buClr>
                <a:srgbClr val="FFFFFF"/>
              </a:buClr>
              <a:buSzPts val="1300"/>
              <a:buChar char="○"/>
            </a:pPr>
            <a:r>
              <a:rPr lang="en" sz="1300">
                <a:solidFill>
                  <a:srgbClr val="FFFFFF"/>
                </a:solidFill>
                <a:highlight>
                  <a:srgbClr val="000000"/>
                </a:highlight>
              </a:rPr>
              <a:t>Each school superintendent must oversee the creation of a sport specific preparedness plan, to be approved by the district’s medical director.</a:t>
            </a:r>
            <a:endParaRPr sz="1300">
              <a:solidFill>
                <a:srgbClr val="FFFFFF"/>
              </a:solidFill>
              <a:highlight>
                <a:srgbClr val="000000"/>
              </a:highlight>
            </a:endParaRPr>
          </a:p>
          <a:p>
            <a:pPr indent="-311150" lvl="1" marL="914400" rtl="0" algn="l">
              <a:spcBef>
                <a:spcPts val="0"/>
              </a:spcBef>
              <a:spcAft>
                <a:spcPts val="0"/>
              </a:spcAft>
              <a:buClr>
                <a:srgbClr val="FFFFFF"/>
              </a:buClr>
              <a:buSzPts val="1300"/>
              <a:buChar char="○"/>
            </a:pPr>
            <a:r>
              <a:rPr lang="en" sz="1300">
                <a:solidFill>
                  <a:srgbClr val="FFFFFF"/>
                </a:solidFill>
                <a:highlight>
                  <a:srgbClr val="000000"/>
                </a:highlight>
              </a:rPr>
              <a:t>Each parent/guardian must sign an informed consent.</a:t>
            </a:r>
            <a:endParaRPr sz="1300">
              <a:solidFill>
                <a:srgbClr val="FFFFFF"/>
              </a:solidFill>
              <a:highlight>
                <a:srgbClr val="000000"/>
              </a:highlight>
            </a:endParaRPr>
          </a:p>
          <a:p>
            <a:pPr indent="-311150" lvl="1" marL="914400" rtl="0" algn="l">
              <a:spcBef>
                <a:spcPts val="0"/>
              </a:spcBef>
              <a:spcAft>
                <a:spcPts val="0"/>
              </a:spcAft>
              <a:buClr>
                <a:srgbClr val="FFFFFF"/>
              </a:buClr>
              <a:buSzPts val="1300"/>
              <a:buChar char="○"/>
            </a:pPr>
            <a:r>
              <a:rPr lang="en" sz="1300">
                <a:solidFill>
                  <a:srgbClr val="FFFFFF"/>
                </a:solidFill>
                <a:highlight>
                  <a:srgbClr val="000000"/>
                </a:highlight>
              </a:rPr>
              <a:t>Each student-athlete must have medical clearance from their healthcare provider.</a:t>
            </a:r>
            <a:endParaRPr sz="1300">
              <a:solidFill>
                <a:srgbClr val="FFFFFF"/>
              </a:solidFill>
              <a:highlight>
                <a:srgbClr val="000000"/>
              </a:highlight>
            </a:endParaRPr>
          </a:p>
          <a:p>
            <a:pPr indent="-311150" lvl="1" marL="914400" rtl="0" algn="l">
              <a:spcBef>
                <a:spcPts val="0"/>
              </a:spcBef>
              <a:spcAft>
                <a:spcPts val="0"/>
              </a:spcAft>
              <a:buClr>
                <a:srgbClr val="FFFFFF"/>
              </a:buClr>
              <a:buSzPts val="1300"/>
              <a:buChar char="○"/>
            </a:pPr>
            <a:r>
              <a:rPr lang="en" sz="1300">
                <a:solidFill>
                  <a:srgbClr val="FFFFFF"/>
                </a:solidFill>
                <a:highlight>
                  <a:srgbClr val="000000"/>
                </a:highlight>
              </a:rPr>
              <a:t>Each parent/guardian, student-athlete, and school official must agree to fully cooperate with case investigations and contact </a:t>
            </a:r>
            <a:r>
              <a:rPr lang="en" sz="1300">
                <a:solidFill>
                  <a:srgbClr val="FFFFFF"/>
                </a:solidFill>
                <a:highlight>
                  <a:srgbClr val="000000"/>
                </a:highlight>
              </a:rPr>
              <a:t>elicitation</a:t>
            </a:r>
            <a:r>
              <a:rPr lang="en" sz="1300">
                <a:solidFill>
                  <a:srgbClr val="FFFFFF"/>
                </a:solidFill>
                <a:highlight>
                  <a:srgbClr val="000000"/>
                </a:highlight>
              </a:rPr>
              <a:t> and to adhere to isolation and quarantine orders.</a:t>
            </a:r>
            <a:endParaRPr sz="1300">
              <a:solidFill>
                <a:srgbClr val="FFFFFF"/>
              </a:solidFill>
              <a:highlight>
                <a:srgbClr val="000000"/>
              </a:highlight>
            </a:endParaRPr>
          </a:p>
          <a:p>
            <a:pPr indent="-311150" lvl="1" marL="914400" rtl="0" algn="l">
              <a:spcBef>
                <a:spcPts val="0"/>
              </a:spcBef>
              <a:spcAft>
                <a:spcPts val="0"/>
              </a:spcAft>
              <a:buClr>
                <a:srgbClr val="FFFFFF"/>
              </a:buClr>
              <a:buSzPts val="1300"/>
              <a:buChar char="○"/>
            </a:pPr>
            <a:r>
              <a:rPr lang="en" sz="1300">
                <a:solidFill>
                  <a:srgbClr val="FFFFFF"/>
                </a:solidFill>
                <a:highlight>
                  <a:srgbClr val="000000"/>
                </a:highlight>
              </a:rPr>
              <a:t>Each district must establish a confidential phone number and email address to allow student-athletes, parents, or others to report concerns.</a:t>
            </a:r>
            <a:endParaRPr sz="1300">
              <a:solidFill>
                <a:srgbClr val="FFFFFF"/>
              </a:solidFill>
              <a:highlight>
                <a:srgbClr val="000000"/>
              </a:highlight>
            </a:endParaRPr>
          </a:p>
          <a:p>
            <a:pPr indent="-311150" lvl="1" marL="914400" rtl="0" algn="l">
              <a:spcBef>
                <a:spcPts val="0"/>
              </a:spcBef>
              <a:spcAft>
                <a:spcPts val="0"/>
              </a:spcAft>
              <a:buClr>
                <a:srgbClr val="FFFFFF"/>
              </a:buClr>
              <a:buSzPts val="1300"/>
              <a:buChar char="○"/>
            </a:pPr>
            <a:r>
              <a:rPr lang="en" sz="1300">
                <a:solidFill>
                  <a:srgbClr val="FFFFFF"/>
                </a:solidFill>
                <a:highlight>
                  <a:srgbClr val="000000"/>
                </a:highlight>
              </a:rPr>
              <a:t>Saratoga County’s 7-day rolling average positivity rate must be less than 4%</a:t>
            </a:r>
            <a:endParaRPr sz="1300">
              <a:solidFill>
                <a:srgbClr val="FFFFFF"/>
              </a:solidFill>
              <a:highlight>
                <a:srgbClr val="000000"/>
              </a:highlight>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01" name="Shape 101"/>
        <p:cNvGrpSpPr/>
        <p:nvPr/>
      </p:nvGrpSpPr>
      <p:grpSpPr>
        <a:xfrm>
          <a:off x="0" y="0"/>
          <a:ext cx="0" cy="0"/>
          <a:chOff x="0" y="0"/>
          <a:chExt cx="0" cy="0"/>
        </a:xfrm>
      </p:grpSpPr>
      <p:sp>
        <p:nvSpPr>
          <p:cNvPr id="102" name="Google Shape;102;p21"/>
          <p:cNvSpPr txBox="1"/>
          <p:nvPr>
            <p:ph type="title"/>
          </p:nvPr>
        </p:nvSpPr>
        <p:spPr>
          <a:xfrm>
            <a:off x="311700" y="84200"/>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sz="3000">
                <a:solidFill>
                  <a:srgbClr val="EFEFEF"/>
                </a:solidFill>
              </a:rPr>
              <a:t>HIGH RISK WINTER SPORTS</a:t>
            </a:r>
            <a:endParaRPr sz="3000">
              <a:solidFill>
                <a:srgbClr val="EFEFEF"/>
              </a:solidFill>
            </a:endParaRPr>
          </a:p>
          <a:p>
            <a:pPr indent="0" lvl="0" marL="0" rtl="0" algn="ctr">
              <a:spcBef>
                <a:spcPts val="0"/>
              </a:spcBef>
              <a:spcAft>
                <a:spcPts val="0"/>
              </a:spcAft>
              <a:buNone/>
            </a:pPr>
            <a:r>
              <a:t/>
            </a:r>
            <a:endParaRPr sz="3000">
              <a:solidFill>
                <a:srgbClr val="EFEFEF"/>
              </a:solidFill>
            </a:endParaRPr>
          </a:p>
        </p:txBody>
      </p:sp>
      <p:sp>
        <p:nvSpPr>
          <p:cNvPr id="103" name="Google Shape;103;p21"/>
          <p:cNvSpPr txBox="1"/>
          <p:nvPr>
            <p:ph idx="1" type="body"/>
          </p:nvPr>
        </p:nvSpPr>
        <p:spPr>
          <a:xfrm>
            <a:off x="113200" y="735800"/>
            <a:ext cx="8949600" cy="41601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Clr>
                <a:srgbClr val="EFEFEF"/>
              </a:buClr>
              <a:buSzPts val="1600"/>
              <a:buChar char="●"/>
            </a:pPr>
            <a:r>
              <a:rPr lang="en" sz="1600">
                <a:solidFill>
                  <a:srgbClr val="EFEFEF"/>
                </a:solidFill>
              </a:rPr>
              <a:t>Dr. Carl Sgambati, District Physician approved the following high risk sports:</a:t>
            </a:r>
            <a:endParaRPr sz="1600">
              <a:solidFill>
                <a:srgbClr val="EFEFEF"/>
              </a:solidFill>
            </a:endParaRPr>
          </a:p>
          <a:p>
            <a:pPr indent="-330200" lvl="1" marL="914400" rtl="0" algn="l">
              <a:spcBef>
                <a:spcPts val="0"/>
              </a:spcBef>
              <a:spcAft>
                <a:spcPts val="0"/>
              </a:spcAft>
              <a:buClr>
                <a:srgbClr val="EFEFEF"/>
              </a:buClr>
              <a:buSzPts val="1600"/>
              <a:buChar char="○"/>
            </a:pPr>
            <a:r>
              <a:rPr lang="en" sz="1600">
                <a:solidFill>
                  <a:srgbClr val="EFEFEF"/>
                </a:solidFill>
              </a:rPr>
              <a:t>Boy’s and Girl’s Basketball</a:t>
            </a:r>
            <a:endParaRPr sz="1600">
              <a:solidFill>
                <a:srgbClr val="EFEFEF"/>
              </a:solidFill>
            </a:endParaRPr>
          </a:p>
          <a:p>
            <a:pPr indent="-330200" lvl="1" marL="914400" rtl="0" algn="l">
              <a:spcBef>
                <a:spcPts val="0"/>
              </a:spcBef>
              <a:spcAft>
                <a:spcPts val="0"/>
              </a:spcAft>
              <a:buClr>
                <a:srgbClr val="EFEFEF"/>
              </a:buClr>
              <a:buSzPts val="1600"/>
              <a:buChar char="○"/>
            </a:pPr>
            <a:r>
              <a:rPr lang="en" sz="1600">
                <a:solidFill>
                  <a:srgbClr val="EFEFEF"/>
                </a:solidFill>
              </a:rPr>
              <a:t>Cheerleading</a:t>
            </a:r>
            <a:endParaRPr sz="1600">
              <a:solidFill>
                <a:srgbClr val="EFEFEF"/>
              </a:solidFill>
            </a:endParaRPr>
          </a:p>
          <a:p>
            <a:pPr indent="-330200" lvl="1" marL="914400" rtl="0" algn="l">
              <a:spcBef>
                <a:spcPts val="0"/>
              </a:spcBef>
              <a:spcAft>
                <a:spcPts val="0"/>
              </a:spcAft>
              <a:buClr>
                <a:srgbClr val="EFEFEF"/>
              </a:buClr>
              <a:buSzPts val="1600"/>
              <a:buChar char="○"/>
            </a:pPr>
            <a:r>
              <a:rPr lang="en" sz="1600">
                <a:solidFill>
                  <a:srgbClr val="EFEFEF"/>
                </a:solidFill>
              </a:rPr>
              <a:t>Wrestling</a:t>
            </a:r>
            <a:endParaRPr sz="1600">
              <a:solidFill>
                <a:srgbClr val="EFEFEF"/>
              </a:solidFill>
            </a:endParaRPr>
          </a:p>
          <a:p>
            <a:pPr indent="-330200" lvl="0" marL="457200" rtl="0" algn="l">
              <a:spcBef>
                <a:spcPts val="0"/>
              </a:spcBef>
              <a:spcAft>
                <a:spcPts val="0"/>
              </a:spcAft>
              <a:buClr>
                <a:srgbClr val="EFEFEF"/>
              </a:buClr>
              <a:buSzPts val="1600"/>
              <a:buChar char="●"/>
            </a:pPr>
            <a:r>
              <a:rPr lang="en" sz="1600">
                <a:solidFill>
                  <a:srgbClr val="EFEFEF"/>
                </a:solidFill>
              </a:rPr>
              <a:t>At the regularly scheduled BOE meeting tomorrow night, the BOE will be asked to approve a resolution allowing MCSD to offer those high risk sports for the winter season.</a:t>
            </a:r>
            <a:endParaRPr sz="1600">
              <a:solidFill>
                <a:srgbClr val="EFEFEF"/>
              </a:solidFill>
            </a:endParaRPr>
          </a:p>
          <a:p>
            <a:pPr indent="-330200" lvl="0" marL="457200" rtl="0" algn="l">
              <a:spcBef>
                <a:spcPts val="0"/>
              </a:spcBef>
              <a:spcAft>
                <a:spcPts val="0"/>
              </a:spcAft>
              <a:buClr>
                <a:srgbClr val="EFEFEF"/>
              </a:buClr>
              <a:buSzPts val="1600"/>
              <a:buChar char="●"/>
            </a:pPr>
            <a:r>
              <a:rPr lang="en" sz="1600">
                <a:solidFill>
                  <a:srgbClr val="EFEFEF"/>
                </a:solidFill>
              </a:rPr>
              <a:t>AD, Tom Berrigan has been developing protocols and systems required as directed by the Saratoga Board of Supervisors and Department of Public Health</a:t>
            </a:r>
            <a:endParaRPr sz="1600">
              <a:solidFill>
                <a:srgbClr val="EFEFEF"/>
              </a:solidFill>
            </a:endParaRPr>
          </a:p>
          <a:p>
            <a:pPr indent="-330200" lvl="1" marL="914400" rtl="0" algn="l">
              <a:spcBef>
                <a:spcPts val="0"/>
              </a:spcBef>
              <a:spcAft>
                <a:spcPts val="0"/>
              </a:spcAft>
              <a:buClr>
                <a:srgbClr val="EFEFEF"/>
              </a:buClr>
              <a:buSzPts val="1600"/>
              <a:buChar char="○"/>
            </a:pPr>
            <a:r>
              <a:rPr lang="en" sz="1600">
                <a:solidFill>
                  <a:srgbClr val="EFEFEF"/>
                </a:solidFill>
              </a:rPr>
              <a:t>He is working closely with coaches of each individual team</a:t>
            </a:r>
            <a:endParaRPr sz="1600">
              <a:solidFill>
                <a:srgbClr val="EFEFEF"/>
              </a:solidFill>
            </a:endParaRPr>
          </a:p>
          <a:p>
            <a:pPr indent="-330200" lvl="1" marL="914400" rtl="0" algn="l">
              <a:spcBef>
                <a:spcPts val="0"/>
              </a:spcBef>
              <a:spcAft>
                <a:spcPts val="0"/>
              </a:spcAft>
              <a:buClr>
                <a:srgbClr val="EFEFEF"/>
              </a:buClr>
              <a:buSzPts val="1600"/>
              <a:buChar char="○"/>
            </a:pPr>
            <a:r>
              <a:rPr lang="en" sz="1600">
                <a:solidFill>
                  <a:srgbClr val="EFEFEF"/>
                </a:solidFill>
              </a:rPr>
              <a:t>He is creating equitable practice times for all teams</a:t>
            </a:r>
            <a:endParaRPr sz="1600">
              <a:solidFill>
                <a:srgbClr val="EFEFEF"/>
              </a:solidFill>
            </a:endParaRPr>
          </a:p>
          <a:p>
            <a:pPr indent="-330200" lvl="2" marL="1371600" rtl="0" algn="l">
              <a:spcBef>
                <a:spcPts val="0"/>
              </a:spcBef>
              <a:spcAft>
                <a:spcPts val="0"/>
              </a:spcAft>
              <a:buClr>
                <a:srgbClr val="EFEFEF"/>
              </a:buClr>
              <a:buSzPts val="1600"/>
              <a:buChar char="■"/>
            </a:pPr>
            <a:r>
              <a:rPr lang="en" sz="1600">
                <a:solidFill>
                  <a:srgbClr val="EFEFEF"/>
                </a:solidFill>
              </a:rPr>
              <a:t>Due to space limitations, Stillwater will be hosting Red Warrior Wrestling practices.</a:t>
            </a:r>
            <a:endParaRPr sz="1600">
              <a:solidFill>
                <a:srgbClr val="EFEFEF"/>
              </a:solidFill>
            </a:endParaRPr>
          </a:p>
          <a:p>
            <a:pPr indent="-330200" lvl="1" marL="914400" rtl="0" algn="l">
              <a:spcBef>
                <a:spcPts val="0"/>
              </a:spcBef>
              <a:spcAft>
                <a:spcPts val="0"/>
              </a:spcAft>
              <a:buClr>
                <a:srgbClr val="EFEFEF"/>
              </a:buClr>
              <a:buSzPts val="1600"/>
              <a:buChar char="○"/>
            </a:pPr>
            <a:r>
              <a:rPr lang="en" sz="1600">
                <a:solidFill>
                  <a:srgbClr val="EFEFEF"/>
                </a:solidFill>
              </a:rPr>
              <a:t>He is aligning every single protocol to match those approved by Dr. Sgambati</a:t>
            </a:r>
            <a:endParaRPr sz="1600">
              <a:solidFill>
                <a:srgbClr val="EFEFEF"/>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